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4"/>
  </p:notesMasterIdLst>
  <p:handoutMasterIdLst>
    <p:handoutMasterId r:id="rId45"/>
  </p:handoutMasterIdLst>
  <p:sldIdLst>
    <p:sldId id="1595" r:id="rId7"/>
    <p:sldId id="2076136817" r:id="rId8"/>
    <p:sldId id="2076136818" r:id="rId9"/>
    <p:sldId id="2076136822" r:id="rId10"/>
    <p:sldId id="2076136823" r:id="rId11"/>
    <p:sldId id="2076136824" r:id="rId12"/>
    <p:sldId id="2076136825" r:id="rId13"/>
    <p:sldId id="1615" r:id="rId14"/>
    <p:sldId id="2076136829" r:id="rId15"/>
    <p:sldId id="2076136831" r:id="rId16"/>
    <p:sldId id="2076136826" r:id="rId17"/>
    <p:sldId id="2076136827" r:id="rId18"/>
    <p:sldId id="2076136828" r:id="rId19"/>
    <p:sldId id="2076136834" r:id="rId20"/>
    <p:sldId id="2076136838" r:id="rId21"/>
    <p:sldId id="2076136841" r:id="rId22"/>
    <p:sldId id="2076136842" r:id="rId23"/>
    <p:sldId id="2076136843" r:id="rId24"/>
    <p:sldId id="2076136844" r:id="rId25"/>
    <p:sldId id="2076136845" r:id="rId26"/>
    <p:sldId id="2076136846" r:id="rId27"/>
    <p:sldId id="2076136847" r:id="rId28"/>
    <p:sldId id="2076136848" r:id="rId29"/>
    <p:sldId id="2076136849" r:id="rId30"/>
    <p:sldId id="2076136850" r:id="rId31"/>
    <p:sldId id="2076136839" r:id="rId32"/>
    <p:sldId id="262" r:id="rId33"/>
    <p:sldId id="1603" r:id="rId34"/>
    <p:sldId id="1600" r:id="rId35"/>
    <p:sldId id="1601" r:id="rId36"/>
    <p:sldId id="2076136840" r:id="rId37"/>
    <p:sldId id="2076136837" r:id="rId38"/>
    <p:sldId id="2076136836" r:id="rId39"/>
    <p:sldId id="2076136851" r:id="rId40"/>
    <p:sldId id="2076136830" r:id="rId41"/>
    <p:sldId id="1627" r:id="rId42"/>
    <p:sldId id="2076136852"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22"/>
            <p14:sldId id="2076136823"/>
            <p14:sldId id="2076136824"/>
            <p14:sldId id="2076136825"/>
            <p14:sldId id="1615"/>
            <p14:sldId id="2076136829"/>
            <p14:sldId id="2076136831"/>
            <p14:sldId id="2076136826"/>
            <p14:sldId id="2076136827"/>
            <p14:sldId id="2076136828"/>
            <p14:sldId id="2076136834"/>
            <p14:sldId id="2076136838"/>
            <p14:sldId id="2076136841"/>
            <p14:sldId id="2076136842"/>
            <p14:sldId id="2076136843"/>
            <p14:sldId id="2076136844"/>
            <p14:sldId id="2076136845"/>
            <p14:sldId id="2076136846"/>
            <p14:sldId id="2076136847"/>
            <p14:sldId id="2076136848"/>
            <p14:sldId id="2076136849"/>
            <p14:sldId id="2076136850"/>
            <p14:sldId id="2076136839"/>
            <p14:sldId id="262"/>
            <p14:sldId id="1603"/>
            <p14:sldId id="1600"/>
            <p14:sldId id="1601"/>
            <p14:sldId id="2076136840"/>
            <p14:sldId id="2076136837"/>
            <p14:sldId id="2076136836"/>
            <p14:sldId id="2076136851"/>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4/6/2021 11:42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4/6/2021 9:44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4/6/2021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4/6/2021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76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4/6/2021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151310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3.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3.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4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3.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3.xml"/><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sharepoint/dev/spfx/web-parts/get-started/build-a-hello-world-web-part"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5" Type="http://schemas.openxmlformats.org/officeDocument/2006/relationships/hyperlink" Target="https://www.youtube.com/channel/UC_mKdhw-V6CeCM7gTo_Iy7w" TargetMode="External"/><Relationship Id="rId4" Type="http://schemas.openxmlformats.org/officeDocument/2006/relationships/hyperlink" Target="https://www.youtube.com/channel/UC4JieFHDrN0elIYtZDktZSg" TargetMode="External"/></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9.sv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1.sv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a:t>
            </a:r>
            <a:br>
              <a:rPr lang="en-GB" dirty="0"/>
            </a:br>
            <a:r>
              <a:rPr lang="en-GB" dirty="0"/>
              <a:t>M5 &amp; M6</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Client Web 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6396947" cy="3477875"/>
          </a:xfrm>
          <a:prstGeom prst="rect">
            <a:avLst/>
          </a:prstGeom>
        </p:spPr>
        <p:txBody>
          <a:bodyPr wrap="square">
            <a:spAutoFit/>
          </a:bodyPr>
          <a:lstStyle/>
          <a:p>
            <a:pPr marL="457200" indent="-457200" algn="just">
              <a:buFont typeface="Wingdings" panose="05000000000000000000" pitchFamily="2" charset="2"/>
              <a:buChar char="ü"/>
            </a:pPr>
            <a:r>
              <a:rPr lang="en-US" sz="2000" dirty="0"/>
              <a:t>In classic SharePoint Server web parts can be configured using the properties, generally referred to as WebPart properties. In the SPFx world, they are referred to as property panes. The property panes allow controlling the behavior and appearance of a web part.</a:t>
            </a:r>
          </a:p>
          <a:p>
            <a:pPr marL="457200" indent="-457200" algn="just">
              <a:buFont typeface="Wingdings" panose="05000000000000000000" pitchFamily="2" charset="2"/>
              <a:buChar char="ü"/>
            </a:pPr>
            <a:endParaRPr lang="en-US" sz="2000" dirty="0"/>
          </a:p>
          <a:p>
            <a:pPr marL="457200" indent="-457200" algn="just">
              <a:buFont typeface="Wingdings" panose="05000000000000000000" pitchFamily="2" charset="2"/>
              <a:buChar char="ü"/>
            </a:pPr>
            <a:r>
              <a:rPr lang="en-US" sz="2000" dirty="0"/>
              <a:t>The Modern SharePoint Framework have a new WebPart Property pane. The property pane allows end users to configure the web part with a bunch of properties.</a:t>
            </a:r>
            <a:endParaRPr lang="en-GB" sz="2000" dirty="0"/>
          </a:p>
        </p:txBody>
      </p:sp>
      <p:pic>
        <p:nvPicPr>
          <p:cNvPr id="3" name="Picture 2" descr="Edit Web Part Properties in SharePoint 2010 - dummies">
            <a:extLst>
              <a:ext uri="{FF2B5EF4-FFF2-40B4-BE49-F238E27FC236}">
                <a16:creationId xmlns:a16="http://schemas.microsoft.com/office/drawing/2014/main" id="{A9D94F00-A906-4502-AEF4-B24E0190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520" y="188042"/>
            <a:ext cx="2476500" cy="381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5ED605-CA42-4804-8F86-379EED01A9E8}"/>
              </a:ext>
            </a:extLst>
          </p:cNvPr>
          <p:cNvPicPr>
            <a:picLocks noChangeAspect="1"/>
          </p:cNvPicPr>
          <p:nvPr/>
        </p:nvPicPr>
        <p:blipFill>
          <a:blip r:embed="rId3"/>
          <a:stretch>
            <a:fillRect/>
          </a:stretch>
        </p:blipFill>
        <p:spPr>
          <a:xfrm>
            <a:off x="7497566" y="1299152"/>
            <a:ext cx="2476500" cy="50330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6981482"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600" b="1" dirty="0"/>
              <a:t>Pages</a:t>
            </a:r>
          </a:p>
          <a:p>
            <a:pPr marL="0" indent="0">
              <a:lnSpc>
                <a:spcPct val="130000"/>
              </a:lnSpc>
              <a:spcBef>
                <a:spcPts val="0"/>
              </a:spcBef>
              <a:buNone/>
            </a:pPr>
            <a:r>
              <a:rPr lang="en-US" sz="1600" dirty="0"/>
              <a:t>Pages provide you the flexibility to separate complex interactions and put them into one or more pages. Pages then contain Header and Groups.</a:t>
            </a:r>
          </a:p>
          <a:p>
            <a:pPr marL="0" indent="0">
              <a:lnSpc>
                <a:spcPct val="130000"/>
              </a:lnSpc>
              <a:spcBef>
                <a:spcPts val="0"/>
              </a:spcBef>
              <a:buNone/>
            </a:pPr>
            <a:endParaRPr lang="en-US" sz="1600" dirty="0"/>
          </a:p>
          <a:p>
            <a:pPr marL="0" indent="0">
              <a:lnSpc>
                <a:spcPct val="130000"/>
              </a:lnSpc>
              <a:spcBef>
                <a:spcPts val="0"/>
              </a:spcBef>
              <a:buNone/>
            </a:pPr>
            <a:r>
              <a:rPr lang="en-US" sz="1600" b="1" dirty="0"/>
              <a:t>Header</a:t>
            </a:r>
          </a:p>
          <a:p>
            <a:pPr marL="0" indent="0">
              <a:lnSpc>
                <a:spcPct val="130000"/>
              </a:lnSpc>
              <a:spcBef>
                <a:spcPts val="0"/>
              </a:spcBef>
              <a:buNone/>
            </a:pPr>
            <a:r>
              <a:rPr lang="en-US" sz="1600" dirty="0"/>
              <a:t>Header allows you to define the title of the property pane and Groups let you define the various sections for the property pane through which you want to group your field sets.</a:t>
            </a:r>
          </a:p>
          <a:p>
            <a:pPr marL="0" indent="0">
              <a:lnSpc>
                <a:spcPct val="130000"/>
              </a:lnSpc>
              <a:spcBef>
                <a:spcPts val="0"/>
              </a:spcBef>
              <a:buNone/>
            </a:pPr>
            <a:endParaRPr lang="en-US" sz="1600" dirty="0"/>
          </a:p>
          <a:p>
            <a:pPr marL="0" indent="0">
              <a:lnSpc>
                <a:spcPct val="130000"/>
              </a:lnSpc>
              <a:spcBef>
                <a:spcPts val="0"/>
              </a:spcBef>
              <a:buNone/>
            </a:pPr>
            <a:r>
              <a:rPr lang="en-US" sz="1600" b="1" dirty="0"/>
              <a:t>Groups</a:t>
            </a:r>
          </a:p>
          <a:p>
            <a:pPr marL="0" indent="0">
              <a:lnSpc>
                <a:spcPct val="130000"/>
              </a:lnSpc>
              <a:spcBef>
                <a:spcPts val="0"/>
              </a:spcBef>
              <a:buNone/>
            </a:pPr>
            <a:r>
              <a:rPr lang="en-US" sz="1600" dirty="0"/>
              <a:t>A property pane should contain a page, an optional header, and at least one group. Property fields are then defined inside a group</a:t>
            </a:r>
            <a:endParaRPr lang="en-GB" sz="1600" dirty="0"/>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55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E3A8FDB-077A-4872-A8E6-BB9D5D7CC59F}"/>
              </a:ext>
            </a:extLst>
          </p:cNvPr>
          <p:cNvGraphicFramePr>
            <a:graphicFrameLocks noGrp="1"/>
          </p:cNvGraphicFramePr>
          <p:nvPr/>
        </p:nvGraphicFramePr>
        <p:xfrm>
          <a:off x="431237" y="178970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5" name="Rectangle 4">
            <a:extLst>
              <a:ext uri="{FF2B5EF4-FFF2-40B4-BE49-F238E27FC236}">
                <a16:creationId xmlns:a16="http://schemas.microsoft.com/office/drawing/2014/main" id="{F5CA1E0E-3739-4193-B513-2C6BF5248AED}"/>
              </a:ext>
            </a:extLst>
          </p:cNvPr>
          <p:cNvSpPr/>
          <p:nvPr/>
        </p:nvSpPr>
        <p:spPr>
          <a:xfrm>
            <a:off x="274320" y="1225380"/>
            <a:ext cx="4283673" cy="400110"/>
          </a:xfrm>
          <a:prstGeom prst="rect">
            <a:avLst/>
          </a:prstGeom>
        </p:spPr>
        <p:txBody>
          <a:bodyPr wrap="none">
            <a:spAutoFit/>
          </a:bodyPr>
          <a:lstStyle/>
          <a:p>
            <a:r>
              <a:rPr lang="en-GB" sz="2000" b="1" dirty="0"/>
              <a:t>Supported Property Fields and Objects</a:t>
            </a:r>
          </a:p>
        </p:txBody>
      </p:sp>
    </p:spTree>
    <p:extLst>
      <p:ext uri="{BB962C8B-B14F-4D97-AF65-F5344CB8AC3E}">
        <p14:creationId xmlns:p14="http://schemas.microsoft.com/office/powerpoint/2010/main" val="2486995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0D07D0-7991-4A40-A434-FCF1AC0C6E95}"/>
              </a:ext>
            </a:extLst>
          </p:cNvPr>
          <p:cNvSpPr/>
          <p:nvPr/>
        </p:nvSpPr>
        <p:spPr>
          <a:xfrm>
            <a:off x="431236" y="1465215"/>
            <a:ext cx="7689034" cy="2246769"/>
          </a:xfrm>
          <a:prstGeom prst="rect">
            <a:avLst/>
          </a:prstGeom>
        </p:spPr>
        <p:txBody>
          <a:bodyPr wrap="square">
            <a:spAutoFit/>
          </a:bodyPr>
          <a:lstStyle/>
          <a:p>
            <a:pPr marL="457200" indent="-457200" algn="just">
              <a:buFont typeface="Wingdings" panose="05000000000000000000" pitchFamily="2" charset="2"/>
              <a:buChar char="ü"/>
            </a:pPr>
            <a:r>
              <a:rPr lang="en-GB" sz="2000" dirty="0"/>
              <a:t>Property panes allow easy configuration of SPFx client-side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We can use predefined typed objects to create properties for the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Properties can be grouped by pages.</a:t>
            </a:r>
          </a:p>
        </p:txBody>
      </p:sp>
    </p:spTree>
    <p:extLst>
      <p:ext uri="{BB962C8B-B14F-4D97-AF65-F5344CB8AC3E}">
        <p14:creationId xmlns:p14="http://schemas.microsoft.com/office/powerpoint/2010/main" val="409366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Adding &amp; Using Properties</a:t>
            </a:r>
            <a:endParaRPr lang="en-US" sz="4000" b="1" dirty="0"/>
          </a:p>
        </p:txBody>
      </p:sp>
      <p:sp>
        <p:nvSpPr>
          <p:cNvPr id="7" name="Rectangle 6">
            <a:extLst>
              <a:ext uri="{FF2B5EF4-FFF2-40B4-BE49-F238E27FC236}">
                <a16:creationId xmlns:a16="http://schemas.microsoft.com/office/drawing/2014/main" id="{9F51CAD8-9E10-4219-A9B0-49919A490350}"/>
              </a:ext>
            </a:extLst>
          </p:cNvPr>
          <p:cNvSpPr/>
          <p:nvPr/>
        </p:nvSpPr>
        <p:spPr>
          <a:xfrm>
            <a:off x="431236" y="1465215"/>
            <a:ext cx="7758607" cy="5078313"/>
          </a:xfrm>
          <a:prstGeom prst="rect">
            <a:avLst/>
          </a:prstGeom>
        </p:spPr>
        <p:txBody>
          <a:bodyPr wrap="square">
            <a:spAutoFit/>
          </a:bodyPr>
          <a:lstStyle/>
          <a:p>
            <a:pPr marL="457200" indent="-457200" algn="just">
              <a:buFont typeface="Wingdings" panose="05000000000000000000" pitchFamily="2" charset="2"/>
              <a:buChar char="ü"/>
            </a:pPr>
            <a:r>
              <a:rPr lang="en-US" dirty="0"/>
              <a:t>The field types are available as modules in </a:t>
            </a:r>
            <a:r>
              <a:rPr lang="en-US" b="1" dirty="0"/>
              <a:t>@</a:t>
            </a:r>
            <a:r>
              <a:rPr lang="en-US" b="1" dirty="0" err="1"/>
              <a:t>microsoft</a:t>
            </a:r>
            <a:r>
              <a:rPr lang="en-US" b="1" dirty="0"/>
              <a:t>/</a:t>
            </a:r>
            <a:r>
              <a:rPr lang="en-US" b="1" dirty="0" err="1"/>
              <a:t>sp</a:t>
            </a:r>
            <a:r>
              <a:rPr lang="en-US" b="1" dirty="0"/>
              <a:t>-property-pane. </a:t>
            </a:r>
            <a:r>
              <a:rPr lang="en-US" dirty="0"/>
              <a:t>You need to import the objects into a module before you can use them in your web parts.</a:t>
            </a:r>
          </a:p>
          <a:p>
            <a:pPr algn="just"/>
            <a:endParaRPr lang="en-US" dirty="0"/>
          </a:p>
          <a:p>
            <a:pPr marL="457200" indent="-457200" algn="just">
              <a:buFont typeface="Wingdings" panose="05000000000000000000" pitchFamily="2" charset="2"/>
              <a:buChar char="ü"/>
            </a:pPr>
            <a:r>
              <a:rPr lang="en-US" b="1" u="sng" dirty="0"/>
              <a:t>Note</a:t>
            </a:r>
            <a:r>
              <a:rPr lang="en-US" dirty="0"/>
              <a:t>: The property pane objects were split out into their own module, </a:t>
            </a:r>
            <a:r>
              <a:rPr lang="en-US" b="1" dirty="0"/>
              <a:t>@</a:t>
            </a:r>
            <a:r>
              <a:rPr lang="en-US" b="1" dirty="0" err="1"/>
              <a:t>microsoft</a:t>
            </a:r>
            <a:r>
              <a:rPr lang="en-US" b="1" dirty="0"/>
              <a:t>/</a:t>
            </a:r>
            <a:r>
              <a:rPr lang="en-US" b="1" dirty="0" err="1"/>
              <a:t>sp</a:t>
            </a:r>
            <a:r>
              <a:rPr lang="en-US" b="1" dirty="0"/>
              <a:t>-property-pane</a:t>
            </a:r>
            <a:r>
              <a:rPr lang="en-US" dirty="0"/>
              <a:t>, in the SharePoint Framework v1.9 release. Prior to this, they were included in the </a:t>
            </a:r>
            <a:r>
              <a:rPr lang="en-US" b="1" dirty="0"/>
              <a:t>@</a:t>
            </a:r>
            <a:r>
              <a:rPr lang="en-US" b="1" dirty="0" err="1"/>
              <a:t>microsoft</a:t>
            </a:r>
            <a:r>
              <a:rPr lang="en-US" b="1" dirty="0"/>
              <a:t>/</a:t>
            </a:r>
            <a:r>
              <a:rPr lang="en-US" b="1" dirty="0" err="1"/>
              <a:t>sp</a:t>
            </a:r>
            <a:r>
              <a:rPr lang="en-US" b="1" dirty="0"/>
              <a:t>-webpart-base </a:t>
            </a:r>
            <a:r>
              <a:rPr lang="en-US" dirty="0"/>
              <a:t>module</a:t>
            </a:r>
            <a:r>
              <a:rPr lang="en-US" b="1" dirty="0"/>
              <a:t>.</a:t>
            </a:r>
          </a:p>
          <a:p>
            <a:pPr marL="457200" indent="-457200" algn="just">
              <a:buFont typeface="Wingdings" panose="05000000000000000000" pitchFamily="2" charset="2"/>
              <a:buChar char="ü"/>
            </a:pPr>
            <a:endParaRPr lang="en-US" b="1" dirty="0"/>
          </a:p>
          <a:p>
            <a:pPr marL="457200" indent="-457200" algn="just">
              <a:buFont typeface="Wingdings" panose="05000000000000000000" pitchFamily="2" charset="2"/>
              <a:buChar char="ü"/>
            </a:pPr>
            <a:r>
              <a:rPr lang="en-US" dirty="0"/>
              <a:t>Every field type method is defined as follows, taking </a:t>
            </a:r>
            <a:r>
              <a:rPr lang="en-US" b="1" dirty="0" err="1"/>
              <a:t>PropertyPaneTextField</a:t>
            </a:r>
            <a:r>
              <a:rPr lang="en-US" dirty="0"/>
              <a:t> as an example </a:t>
            </a:r>
            <a:r>
              <a:rPr lang="en-US" dirty="0">
                <a:sym typeface="Wingdings" panose="05000000000000000000" pitchFamily="2" charset="2"/>
              </a:rPr>
              <a:t></a:t>
            </a:r>
            <a:endParaRPr lang="en-US" dirty="0"/>
          </a:p>
          <a:p>
            <a:pPr algn="just"/>
            <a:endParaRPr lang="en-US" dirty="0"/>
          </a:p>
          <a:p>
            <a:pPr marL="457200" indent="-457200" algn="just">
              <a:buFont typeface="Wingdings" panose="05000000000000000000" pitchFamily="2" charset="2"/>
              <a:buChar char="ü"/>
            </a:pPr>
            <a:r>
              <a:rPr lang="en-US" dirty="0"/>
              <a:t>The </a:t>
            </a:r>
            <a:r>
              <a:rPr lang="en-US" dirty="0" err="1"/>
              <a:t>targetProperty</a:t>
            </a:r>
            <a:r>
              <a:rPr lang="en-US" dirty="0"/>
              <a:t> defines the associated public property on the web part for that field type and is also defined in the props interface in your web part.</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To assign types to these properties, define an interface in your web part class that includes one or more target properties.</a:t>
            </a:r>
          </a:p>
          <a:p>
            <a:pPr algn="just"/>
            <a:endParaRPr lang="en-US" dirty="0"/>
          </a:p>
        </p:txBody>
      </p:sp>
      <p:pic>
        <p:nvPicPr>
          <p:cNvPr id="3" name="Picture 2">
            <a:extLst>
              <a:ext uri="{FF2B5EF4-FFF2-40B4-BE49-F238E27FC236}">
                <a16:creationId xmlns:a16="http://schemas.microsoft.com/office/drawing/2014/main" id="{0B6662E9-715F-4540-918D-B6647B579964}"/>
              </a:ext>
            </a:extLst>
          </p:cNvPr>
          <p:cNvPicPr>
            <a:picLocks noChangeAspect="1"/>
          </p:cNvPicPr>
          <p:nvPr/>
        </p:nvPicPr>
        <p:blipFill>
          <a:blip r:embed="rId2"/>
          <a:stretch>
            <a:fillRect/>
          </a:stretch>
        </p:blipFill>
        <p:spPr>
          <a:xfrm>
            <a:off x="8385737" y="160691"/>
            <a:ext cx="3657600" cy="219075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E0C2697-6977-4B28-A2C4-EA4EC86DE91E}"/>
              </a:ext>
            </a:extLst>
          </p:cNvPr>
          <p:cNvPicPr>
            <a:picLocks noChangeAspect="1"/>
          </p:cNvPicPr>
          <p:nvPr/>
        </p:nvPicPr>
        <p:blipFill>
          <a:blip r:embed="rId3"/>
          <a:stretch>
            <a:fillRect/>
          </a:stretch>
        </p:blipFill>
        <p:spPr>
          <a:xfrm>
            <a:off x="8385737" y="5160256"/>
            <a:ext cx="3695700" cy="723900"/>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CC4472E-1133-41DF-8500-1D933CAB2F0E}"/>
              </a:ext>
            </a:extLst>
          </p:cNvPr>
          <p:cNvSpPr/>
          <p:nvPr/>
        </p:nvSpPr>
        <p:spPr>
          <a:xfrm>
            <a:off x="990168" y="6213477"/>
            <a:ext cx="10096932" cy="307777"/>
          </a:xfrm>
          <a:prstGeom prst="rect">
            <a:avLst/>
          </a:prstGeom>
          <a:ln>
            <a:solidFill>
              <a:srgbClr val="0070C0"/>
            </a:solidFill>
          </a:ln>
          <a:effectLst/>
        </p:spPr>
        <p:txBody>
          <a:bodyPr wrap="square">
            <a:spAutoFit/>
          </a:bodyPr>
          <a:lstStyle/>
          <a:p>
            <a:r>
              <a:rPr lang="en-GB" sz="1400" dirty="0">
                <a:solidFill>
                  <a:srgbClr val="CE9178"/>
                </a:solidFill>
                <a:highlight>
                  <a:srgbClr val="FFFF00"/>
                </a:highlight>
                <a:latin typeface="Consolas" panose="020B0609020204030204" pitchFamily="49" charset="0"/>
              </a:rPr>
              <a:t>&lt;p class="</a:t>
            </a:r>
            <a:r>
              <a:rPr lang="en-GB" sz="1400" dirty="0">
                <a:solidFill>
                  <a:srgbClr val="569CD6"/>
                </a:solidFill>
                <a:highlight>
                  <a:srgbClr val="FFFF00"/>
                </a:highlight>
                <a:latin typeface="Consolas" panose="020B0609020204030204" pitchFamily="49" charset="0"/>
              </a:rPr>
              <a:t>${</a:t>
            </a:r>
            <a:r>
              <a:rPr lang="en-GB" sz="1400" dirty="0">
                <a:solidFill>
                  <a:srgbClr val="D4D4D4"/>
                </a:solidFill>
                <a:highlight>
                  <a:srgbClr val="FFFF00"/>
                </a:highlight>
                <a:latin typeface="Consolas" panose="020B0609020204030204" pitchFamily="49" charset="0"/>
              </a:rPr>
              <a:t> </a:t>
            </a:r>
            <a:r>
              <a:rPr lang="en-GB" sz="1400" dirty="0" err="1">
                <a:solidFill>
                  <a:srgbClr val="51B6C4"/>
                </a:solidFill>
                <a:highlight>
                  <a:srgbClr val="FFFF00"/>
                </a:highlight>
                <a:latin typeface="Consolas" panose="020B0609020204030204" pitchFamily="49" charset="0"/>
              </a:rPr>
              <a:t>styles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 </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"&gt;</a:t>
            </a:r>
            <a:r>
              <a:rPr lang="en-GB" sz="1400" dirty="0">
                <a:solidFill>
                  <a:srgbClr val="569CD6"/>
                </a:solidFill>
                <a:highlight>
                  <a:srgbClr val="FFFF00"/>
                </a:highlight>
                <a:latin typeface="Consolas" panose="020B0609020204030204" pitchFamily="49" charset="0"/>
              </a:rPr>
              <a:t>${</a:t>
            </a:r>
            <a:r>
              <a:rPr lang="en-GB" sz="1400" dirty="0">
                <a:solidFill>
                  <a:srgbClr val="DCDCAA"/>
                </a:solidFill>
                <a:highlight>
                  <a:srgbClr val="FFFF00"/>
                </a:highlight>
                <a:latin typeface="Consolas" panose="020B0609020204030204" pitchFamily="49" charset="0"/>
              </a:rPr>
              <a:t>escape</a:t>
            </a:r>
            <a:r>
              <a:rPr lang="en-GB" sz="1400" dirty="0">
                <a:solidFill>
                  <a:srgbClr val="D4D4D4"/>
                </a:solidFill>
                <a:highlight>
                  <a:srgbClr val="FFFF00"/>
                </a:highlight>
                <a:latin typeface="Consolas" panose="020B0609020204030204" pitchFamily="49" charset="0"/>
              </a:rPr>
              <a:t>(</a:t>
            </a:r>
            <a:r>
              <a:rPr lang="en-GB" sz="1400" dirty="0" err="1">
                <a:solidFill>
                  <a:srgbClr val="569CD6"/>
                </a:solidFill>
                <a:highlight>
                  <a:srgbClr val="FFFF00"/>
                </a:highlight>
                <a:latin typeface="Consolas" panose="020B0609020204030204" pitchFamily="49" charset="0"/>
              </a:rPr>
              <a:t>this</a:t>
            </a:r>
            <a:r>
              <a:rPr lang="en-GB" sz="1400" dirty="0" err="1">
                <a:solidFill>
                  <a:srgbClr val="D4D4D4"/>
                </a:solidFill>
                <a:highlight>
                  <a:srgbClr val="FFFF00"/>
                </a:highlight>
                <a:latin typeface="Consolas" panose="020B0609020204030204" pitchFamily="49" charset="0"/>
              </a:rPr>
              <a:t>.</a:t>
            </a:r>
            <a:r>
              <a:rPr lang="en-GB" sz="1400" dirty="0" err="1">
                <a:solidFill>
                  <a:srgbClr val="51B6C4"/>
                </a:solidFill>
                <a:highlight>
                  <a:srgbClr val="FFFF00"/>
                </a:highlight>
                <a:latin typeface="Consolas" panose="020B0609020204030204" pitchFamily="49" charset="0"/>
              </a:rPr>
              <a:t>properties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&lt;/p&gt;</a:t>
            </a:r>
            <a:endParaRPr lang="en-GB" sz="1400" b="0" dirty="0">
              <a:solidFill>
                <a:srgbClr val="D4D4D4"/>
              </a:solidFill>
              <a:effectLst/>
              <a:highlight>
                <a:srgbClr val="FFFF00"/>
              </a:highlight>
              <a:latin typeface="Consolas" panose="020B0609020204030204" pitchFamily="49" charset="0"/>
            </a:endParaRPr>
          </a:p>
        </p:txBody>
      </p:sp>
      <p:pic>
        <p:nvPicPr>
          <p:cNvPr id="10" name="Picture 9">
            <a:extLst>
              <a:ext uri="{FF2B5EF4-FFF2-40B4-BE49-F238E27FC236}">
                <a16:creationId xmlns:a16="http://schemas.microsoft.com/office/drawing/2014/main" id="{AEE891D9-885F-44C6-8396-CC20EA8531BA}"/>
              </a:ext>
            </a:extLst>
          </p:cNvPr>
          <p:cNvPicPr>
            <a:picLocks noChangeAspect="1"/>
          </p:cNvPicPr>
          <p:nvPr/>
        </p:nvPicPr>
        <p:blipFill>
          <a:blip r:embed="rId4"/>
          <a:stretch>
            <a:fillRect/>
          </a:stretch>
        </p:blipFill>
        <p:spPr>
          <a:xfrm>
            <a:off x="8385737" y="2656211"/>
            <a:ext cx="3695700" cy="2342026"/>
          </a:xfrm>
          <a:prstGeom prst="rect">
            <a:avLst/>
          </a:prstGeom>
        </p:spPr>
      </p:pic>
    </p:spTree>
    <p:extLst>
      <p:ext uri="{BB962C8B-B14F-4D97-AF65-F5344CB8AC3E}">
        <p14:creationId xmlns:p14="http://schemas.microsoft.com/office/powerpoint/2010/main" val="318858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Types of property panes</a:t>
            </a:r>
          </a:p>
        </p:txBody>
      </p:sp>
      <p:sp>
        <p:nvSpPr>
          <p:cNvPr id="3" name="Rectangle 2">
            <a:extLst>
              <a:ext uri="{FF2B5EF4-FFF2-40B4-BE49-F238E27FC236}">
                <a16:creationId xmlns:a16="http://schemas.microsoft.com/office/drawing/2014/main" id="{1BFD9D49-5099-43DA-9F92-DA22F8FCF739}"/>
              </a:ext>
            </a:extLst>
          </p:cNvPr>
          <p:cNvSpPr/>
          <p:nvPr/>
        </p:nvSpPr>
        <p:spPr>
          <a:xfrm>
            <a:off x="596349" y="998076"/>
            <a:ext cx="10575234" cy="5416868"/>
          </a:xfrm>
          <a:prstGeom prst="rect">
            <a:avLst/>
          </a:prstGeom>
        </p:spPr>
        <p:txBody>
          <a:bodyPr wrap="square">
            <a:spAutoFit/>
          </a:bodyPr>
          <a:lstStyle/>
          <a:p>
            <a:pPr fontAlgn="base"/>
            <a:r>
              <a:rPr lang="en-GB" sz="1400" b="1" dirty="0"/>
              <a:t>Single pane</a:t>
            </a:r>
          </a:p>
          <a:p>
            <a:pPr fontAlgn="base"/>
            <a:r>
              <a:rPr lang="en-US" sz="1400" dirty="0"/>
              <a:t>Used for simple web parts with a few properties to configure. As the name implies, there is only one single pane without any grouping.</a:t>
            </a:r>
          </a:p>
          <a:p>
            <a:pPr fontAlgn="base"/>
            <a:endParaRPr lang="en-US" sz="1400" b="1" dirty="0"/>
          </a:p>
          <a:p>
            <a:pPr fontAlgn="base"/>
            <a:r>
              <a:rPr lang="en-US" sz="1400" b="1" dirty="0"/>
              <a:t>Accordion pane</a:t>
            </a:r>
          </a:p>
          <a:p>
            <a:pPr fontAlgn="base"/>
            <a:r>
              <a:rPr lang="en-US" sz="1400" dirty="0"/>
              <a:t>Contains a group or groups of properties with many options, and where the groups result in a long scrolling list of options.</a:t>
            </a:r>
          </a:p>
          <a:p>
            <a:pPr fontAlgn="base"/>
            <a:r>
              <a:rPr lang="en-US" sz="1400" dirty="0"/>
              <a:t>For example, you might have three groups named Properties, Appearance, and Layout, each with many options.</a:t>
            </a:r>
          </a:p>
          <a:p>
            <a:pPr fontAlgn="base"/>
            <a:endParaRPr lang="en-US" sz="1400" dirty="0"/>
          </a:p>
          <a:p>
            <a:pPr fontAlgn="base"/>
            <a:r>
              <a:rPr lang="en-US" sz="1400" dirty="0"/>
              <a:t>To make the groups appear as accordions, add a </a:t>
            </a:r>
            <a:r>
              <a:rPr lang="en-US" sz="1400" dirty="0" err="1"/>
              <a:t>displayGroupsAsAccordion</a:t>
            </a:r>
            <a:r>
              <a:rPr lang="en-US" sz="1400" dirty="0"/>
              <a:t> property and set it to true</a:t>
            </a:r>
          </a:p>
          <a:p>
            <a:pPr fontAlgn="base"/>
            <a:r>
              <a:rPr lang="en-GB" sz="1200" i="1" dirty="0" err="1">
                <a:solidFill>
                  <a:schemeClr val="accent6">
                    <a:lumMod val="75000"/>
                  </a:schemeClr>
                </a:solidFill>
              </a:rPr>
              <a:t>displayGroupsAsAccordion</a:t>
            </a:r>
            <a:r>
              <a:rPr lang="en-GB" sz="1200" i="1" dirty="0">
                <a:solidFill>
                  <a:schemeClr val="accent6">
                    <a:lumMod val="75000"/>
                  </a:schemeClr>
                </a:solidFill>
              </a:rPr>
              <a:t>: true,</a:t>
            </a:r>
          </a:p>
          <a:p>
            <a:pPr fontAlgn="base"/>
            <a:endParaRPr lang="en-GB" sz="1200" i="1" dirty="0">
              <a:solidFill>
                <a:schemeClr val="accent6">
                  <a:lumMod val="75000"/>
                </a:schemeClr>
              </a:solidFill>
            </a:endParaRPr>
          </a:p>
          <a:p>
            <a:pPr fontAlgn="base"/>
            <a:endParaRPr lang="en-GB" sz="1200" i="1" dirty="0">
              <a:solidFill>
                <a:schemeClr val="accent6">
                  <a:lumMod val="75000"/>
                </a:schemeClr>
              </a:solidFill>
            </a:endParaRPr>
          </a:p>
          <a:p>
            <a:pPr fontAlgn="base"/>
            <a:r>
              <a:rPr lang="en-US" sz="1400" dirty="0"/>
              <a:t>If you wish to make the groups initially appear as expanded or collapsed, you can specify the </a:t>
            </a:r>
            <a:r>
              <a:rPr lang="en-US" sz="1400" dirty="0" err="1"/>
              <a:t>isCollapsed</a:t>
            </a:r>
            <a:r>
              <a:rPr lang="en-US" sz="1400" dirty="0"/>
              <a:t> property at the group level and set it to true or false, as desired:</a:t>
            </a:r>
            <a:endParaRPr lang="en-GB" sz="1400" dirty="0"/>
          </a:p>
          <a:p>
            <a:pPr fontAlgn="base"/>
            <a:r>
              <a:rPr lang="en-GB" sz="1200" i="1" dirty="0" err="1">
                <a:solidFill>
                  <a:schemeClr val="accent6">
                    <a:lumMod val="75000"/>
                  </a:schemeClr>
                </a:solidFill>
              </a:rPr>
              <a:t>isCollapsed</a:t>
            </a:r>
            <a:r>
              <a:rPr lang="en-GB" sz="1200" i="1" dirty="0">
                <a:solidFill>
                  <a:schemeClr val="accent6">
                    <a:lumMod val="75000"/>
                  </a:schemeClr>
                </a:solidFill>
              </a:rPr>
              <a:t>: true,</a:t>
            </a:r>
            <a:endParaRPr lang="en-US" sz="1200" i="1" dirty="0">
              <a:solidFill>
                <a:schemeClr val="accent6">
                  <a:lumMod val="75000"/>
                </a:schemeClr>
              </a:solidFill>
            </a:endParaRPr>
          </a:p>
          <a:p>
            <a:pPr fontAlgn="base"/>
            <a:endParaRPr lang="en-GB" sz="1400" b="1" dirty="0"/>
          </a:p>
          <a:p>
            <a:pPr fontAlgn="base"/>
            <a:r>
              <a:rPr lang="en-US" sz="1400" b="1" dirty="0"/>
              <a:t>Steps pane</a:t>
            </a:r>
          </a:p>
          <a:p>
            <a:pPr fontAlgn="base"/>
            <a:r>
              <a:rPr lang="en-US" sz="1400" dirty="0"/>
              <a:t>Group properties in multiple steps or pages. Used when web configuration needs to follow a precise order of steps, or when choices in the first step affect the options that display in next steps.</a:t>
            </a:r>
          </a:p>
          <a:p>
            <a:pPr fontAlgn="base"/>
            <a:r>
              <a:rPr lang="en-US" sz="1400" dirty="0"/>
              <a:t>The property pane will display a </a:t>
            </a:r>
            <a:r>
              <a:rPr lang="en-US" sz="1400" b="1" dirty="0"/>
              <a:t>Back</a:t>
            </a:r>
            <a:r>
              <a:rPr lang="en-US" sz="1400" dirty="0"/>
              <a:t> and </a:t>
            </a:r>
            <a:r>
              <a:rPr lang="en-US" sz="1400" b="1" dirty="0"/>
              <a:t>Next</a:t>
            </a:r>
            <a:r>
              <a:rPr lang="en-US" sz="1400" dirty="0"/>
              <a:t> buttons at the bottom of the pane, along with an indication of how many steps there are, and which step is currently displayed.</a:t>
            </a:r>
          </a:p>
          <a:p>
            <a:pPr fontAlgn="base"/>
            <a:endParaRPr lang="en-US" sz="1400" dirty="0"/>
          </a:p>
          <a:p>
            <a:pPr fontAlgn="base"/>
            <a:r>
              <a:rPr lang="en-US" sz="1400" dirty="0"/>
              <a:t>By default, the web part will start the property pane on the first page. If you'd like to override this (for example, if you want to bring attention to a specific page to encourage a user to solve an issue), specify the </a:t>
            </a:r>
            <a:r>
              <a:rPr lang="en-US" sz="1400" dirty="0" err="1"/>
              <a:t>currentPage</a:t>
            </a:r>
            <a:endParaRPr lang="en-US" sz="1400" dirty="0"/>
          </a:p>
          <a:p>
            <a:pPr fontAlgn="base"/>
            <a:endParaRPr lang="en-US" sz="1400" dirty="0"/>
          </a:p>
          <a:p>
            <a:pPr fontAlgn="base"/>
            <a:r>
              <a:rPr lang="en-GB" sz="1200" i="1" dirty="0" err="1">
                <a:solidFill>
                  <a:schemeClr val="accent6">
                    <a:lumMod val="75000"/>
                  </a:schemeClr>
                </a:solidFill>
              </a:rPr>
              <a:t>currentPage</a:t>
            </a:r>
            <a:r>
              <a:rPr lang="en-GB" sz="1200" i="1" dirty="0">
                <a:solidFill>
                  <a:schemeClr val="accent6">
                    <a:lumMod val="75000"/>
                  </a:schemeClr>
                </a:solidFill>
              </a:rPr>
              <a:t>: 3,</a:t>
            </a:r>
          </a:p>
        </p:txBody>
      </p:sp>
    </p:spTree>
    <p:extLst>
      <p:ext uri="{BB962C8B-B14F-4D97-AF65-F5344CB8AC3E}">
        <p14:creationId xmlns:p14="http://schemas.microsoft.com/office/powerpoint/2010/main" val="3598468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523C559E-6572-410A-AEE2-72887CE39751}"/>
              </a:ext>
            </a:extLst>
          </p:cNvPr>
          <p:cNvPicPr>
            <a:picLocks noChangeAspect="1"/>
          </p:cNvPicPr>
          <p:nvPr/>
        </p:nvPicPr>
        <p:blipFill>
          <a:blip r:embed="rId2"/>
          <a:stretch>
            <a:fillRect/>
          </a:stretch>
        </p:blipFill>
        <p:spPr>
          <a:xfrm>
            <a:off x="7228657" y="1643558"/>
            <a:ext cx="2381250" cy="35242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3D1C5D53-BC80-4A9A-B1A9-67FA9DCA3DE1}"/>
              </a:ext>
            </a:extLst>
          </p:cNvPr>
          <p:cNvPicPr>
            <a:picLocks noChangeAspect="1"/>
          </p:cNvPicPr>
          <p:nvPr/>
        </p:nvPicPr>
        <p:blipFill>
          <a:blip r:embed="rId3"/>
          <a:stretch>
            <a:fillRect/>
          </a:stretch>
        </p:blipFill>
        <p:spPr>
          <a:xfrm>
            <a:off x="617250" y="1111455"/>
            <a:ext cx="5281262" cy="1416632"/>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AB3F38F1-380B-49B4-BF23-D6F3E0531A7F}"/>
              </a:ext>
            </a:extLst>
          </p:cNvPr>
          <p:cNvPicPr>
            <a:picLocks noChangeAspect="1"/>
          </p:cNvPicPr>
          <p:nvPr/>
        </p:nvPicPr>
        <p:blipFill>
          <a:blip r:embed="rId4"/>
          <a:stretch>
            <a:fillRect/>
          </a:stretch>
        </p:blipFill>
        <p:spPr>
          <a:xfrm>
            <a:off x="617537" y="2897502"/>
            <a:ext cx="5281262" cy="358039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BC2E73E1-B939-481B-9897-466B6B085062}"/>
              </a:ext>
            </a:extLst>
          </p:cNvPr>
          <p:cNvPicPr>
            <a:picLocks noChangeAspect="1"/>
          </p:cNvPicPr>
          <p:nvPr/>
        </p:nvPicPr>
        <p:blipFill>
          <a:blip r:embed="rId5"/>
          <a:stretch>
            <a:fillRect/>
          </a:stretch>
        </p:blipFill>
        <p:spPr>
          <a:xfrm>
            <a:off x="7139205" y="2759008"/>
            <a:ext cx="3743325" cy="3619500"/>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54D6ECA7-1DD9-4389-A982-6F2129B3ACB9}"/>
              </a:ext>
            </a:extLst>
          </p:cNvPr>
          <p:cNvCxnSpPr>
            <a:stCxn id="9" idx="3"/>
          </p:cNvCxnSpPr>
          <p:nvPr/>
        </p:nvCxnSpPr>
        <p:spPr>
          <a:xfrm flipV="1">
            <a:off x="5898799" y="4687700"/>
            <a:ext cx="8498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0FD7A2-6713-451A-A678-6AB27FCB73CF}"/>
              </a:ext>
            </a:extLst>
          </p:cNvPr>
          <p:cNvCxnSpPr>
            <a:stCxn id="8" idx="3"/>
          </p:cNvCxnSpPr>
          <p:nvPr/>
        </p:nvCxnSpPr>
        <p:spPr>
          <a:xfrm>
            <a:off x="5898512" y="1819771"/>
            <a:ext cx="101912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57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7656C544-F0DD-4664-9C0E-5794C6D565D7}"/>
              </a:ext>
            </a:extLst>
          </p:cNvPr>
          <p:cNvPicPr>
            <a:picLocks noChangeAspect="1"/>
          </p:cNvPicPr>
          <p:nvPr/>
        </p:nvPicPr>
        <p:blipFill>
          <a:blip r:embed="rId2"/>
          <a:stretch>
            <a:fillRect/>
          </a:stretch>
        </p:blipFill>
        <p:spPr>
          <a:xfrm>
            <a:off x="580265" y="1311482"/>
            <a:ext cx="5372100" cy="232410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0C9946D-5204-4EFA-958A-867E828AF41F}"/>
              </a:ext>
            </a:extLst>
          </p:cNvPr>
          <p:cNvPicPr>
            <a:picLocks noChangeAspect="1"/>
          </p:cNvPicPr>
          <p:nvPr/>
        </p:nvPicPr>
        <p:blipFill>
          <a:blip r:embed="rId3"/>
          <a:stretch>
            <a:fillRect/>
          </a:stretch>
        </p:blipFill>
        <p:spPr>
          <a:xfrm>
            <a:off x="7458256" y="2287794"/>
            <a:ext cx="3476625" cy="371475"/>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6B1B04BA-FD52-498E-951B-1DFEE671F64D}"/>
              </a:ext>
            </a:extLst>
          </p:cNvPr>
          <p:cNvPicPr>
            <a:picLocks noChangeAspect="1"/>
          </p:cNvPicPr>
          <p:nvPr/>
        </p:nvPicPr>
        <p:blipFill>
          <a:blip r:embed="rId4"/>
          <a:stretch>
            <a:fillRect/>
          </a:stretch>
        </p:blipFill>
        <p:spPr>
          <a:xfrm>
            <a:off x="580265" y="4183834"/>
            <a:ext cx="4619625" cy="34290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0E608DA-52EF-4FAD-8B29-6117F840DB6F}"/>
              </a:ext>
            </a:extLst>
          </p:cNvPr>
          <p:cNvPicPr>
            <a:picLocks noChangeAspect="1"/>
          </p:cNvPicPr>
          <p:nvPr/>
        </p:nvPicPr>
        <p:blipFill>
          <a:blip r:embed="rId5"/>
          <a:stretch>
            <a:fillRect/>
          </a:stretch>
        </p:blipFill>
        <p:spPr>
          <a:xfrm>
            <a:off x="7422296" y="4260033"/>
            <a:ext cx="3514725" cy="19050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1EBB5833-8C8A-4FBE-9794-517BFB1D0AB7}"/>
              </a:ext>
            </a:extLst>
          </p:cNvPr>
          <p:cNvPicPr>
            <a:picLocks noChangeAspect="1"/>
          </p:cNvPicPr>
          <p:nvPr/>
        </p:nvPicPr>
        <p:blipFill>
          <a:blip r:embed="rId6"/>
          <a:stretch>
            <a:fillRect/>
          </a:stretch>
        </p:blipFill>
        <p:spPr>
          <a:xfrm>
            <a:off x="541337" y="4730543"/>
            <a:ext cx="5392027" cy="1809405"/>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D4C3ABDD-8E77-4FA4-B53C-B8BCD36A832D}"/>
              </a:ext>
            </a:extLst>
          </p:cNvPr>
          <p:cNvPicPr>
            <a:picLocks noChangeAspect="1"/>
          </p:cNvPicPr>
          <p:nvPr/>
        </p:nvPicPr>
        <p:blipFill>
          <a:blip r:embed="rId7"/>
          <a:stretch>
            <a:fillRect/>
          </a:stretch>
        </p:blipFill>
        <p:spPr>
          <a:xfrm>
            <a:off x="7477305" y="5406644"/>
            <a:ext cx="3438525" cy="457200"/>
          </a:xfrm>
          <a:prstGeom prst="rect">
            <a:avLst/>
          </a:prstGeom>
          <a:effectLst>
            <a:outerShdw blurRad="63500" sx="102000" sy="102000" algn="ctr" rotWithShape="0">
              <a:prstClr val="black">
                <a:alpha val="40000"/>
              </a:prstClr>
            </a:outerShdw>
          </a:effectLst>
        </p:spPr>
      </p:pic>
      <p:cxnSp>
        <p:nvCxnSpPr>
          <p:cNvPr id="16" name="Straight Arrow Connector 15">
            <a:extLst>
              <a:ext uri="{FF2B5EF4-FFF2-40B4-BE49-F238E27FC236}">
                <a16:creationId xmlns:a16="http://schemas.microsoft.com/office/drawing/2014/main" id="{CAA1155D-21A1-4287-8D77-13F496D051D7}"/>
              </a:ext>
            </a:extLst>
          </p:cNvPr>
          <p:cNvCxnSpPr>
            <a:stCxn id="3" idx="3"/>
          </p:cNvCxnSpPr>
          <p:nvPr/>
        </p:nvCxnSpPr>
        <p:spPr>
          <a:xfrm flipV="1">
            <a:off x="5952365" y="24735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6FA678-F777-467B-AEDD-99BDB714FDF4}"/>
              </a:ext>
            </a:extLst>
          </p:cNvPr>
          <p:cNvCxnSpPr>
            <a:cxnSpLocks/>
            <a:stCxn id="6" idx="3"/>
          </p:cNvCxnSpPr>
          <p:nvPr/>
        </p:nvCxnSpPr>
        <p:spPr>
          <a:xfrm>
            <a:off x="5199890" y="4355284"/>
            <a:ext cx="16584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08BE45-C8C6-4ED6-A65D-CAE65B149E8F}"/>
              </a:ext>
            </a:extLst>
          </p:cNvPr>
          <p:cNvCxnSpPr/>
          <p:nvPr/>
        </p:nvCxnSpPr>
        <p:spPr>
          <a:xfrm flipV="1">
            <a:off x="5933364" y="5635244"/>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E8DF0C-07DE-4244-890E-27D0AA0B9C82}"/>
              </a:ext>
            </a:extLst>
          </p:cNvPr>
          <p:cNvCxnSpPr/>
          <p:nvPr/>
        </p:nvCxnSpPr>
        <p:spPr>
          <a:xfrm flipV="1">
            <a:off x="6104765" y="26259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44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8E2CFF19-E061-4EE9-9482-73A7D80B6391}"/>
              </a:ext>
            </a:extLst>
          </p:cNvPr>
          <p:cNvPicPr>
            <a:picLocks noChangeAspect="1"/>
          </p:cNvPicPr>
          <p:nvPr/>
        </p:nvPicPr>
        <p:blipFill>
          <a:blip r:embed="rId2"/>
          <a:stretch>
            <a:fillRect/>
          </a:stretch>
        </p:blipFill>
        <p:spPr>
          <a:xfrm>
            <a:off x="632653" y="1086195"/>
            <a:ext cx="7096125" cy="4305300"/>
          </a:xfrm>
          <a:prstGeom prst="rect">
            <a:avLst/>
          </a:prstGeom>
        </p:spPr>
      </p:pic>
      <p:pic>
        <p:nvPicPr>
          <p:cNvPr id="8" name="Picture 7">
            <a:extLst>
              <a:ext uri="{FF2B5EF4-FFF2-40B4-BE49-F238E27FC236}">
                <a16:creationId xmlns:a16="http://schemas.microsoft.com/office/drawing/2014/main" id="{19CE7A28-CE30-4520-8206-A086B3495FB4}"/>
              </a:ext>
            </a:extLst>
          </p:cNvPr>
          <p:cNvPicPr>
            <a:picLocks noChangeAspect="1"/>
          </p:cNvPicPr>
          <p:nvPr/>
        </p:nvPicPr>
        <p:blipFill>
          <a:blip r:embed="rId3"/>
          <a:stretch>
            <a:fillRect/>
          </a:stretch>
        </p:blipFill>
        <p:spPr>
          <a:xfrm>
            <a:off x="8148913" y="1086195"/>
            <a:ext cx="3771900" cy="200977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487182B3-5DAF-4AC6-B4C0-9396D3AD887B}"/>
              </a:ext>
            </a:extLst>
          </p:cNvPr>
          <p:cNvPicPr>
            <a:picLocks noChangeAspect="1"/>
          </p:cNvPicPr>
          <p:nvPr/>
        </p:nvPicPr>
        <p:blipFill>
          <a:blip r:embed="rId4"/>
          <a:stretch>
            <a:fillRect/>
          </a:stretch>
        </p:blipFill>
        <p:spPr>
          <a:xfrm>
            <a:off x="8115575" y="3440125"/>
            <a:ext cx="3838575" cy="8286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057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E524F42C-3C8E-47CD-9773-BCC22C3E912E}"/>
              </a:ext>
            </a:extLst>
          </p:cNvPr>
          <p:cNvPicPr>
            <a:picLocks noChangeAspect="1"/>
          </p:cNvPicPr>
          <p:nvPr/>
        </p:nvPicPr>
        <p:blipFill>
          <a:blip r:embed="rId2"/>
          <a:stretch>
            <a:fillRect/>
          </a:stretch>
        </p:blipFill>
        <p:spPr>
          <a:xfrm>
            <a:off x="650253" y="1170263"/>
            <a:ext cx="4169941" cy="2656526"/>
          </a:xfrm>
          <a:prstGeom prst="rect">
            <a:avLst/>
          </a:prstGeom>
        </p:spPr>
      </p:pic>
      <p:pic>
        <p:nvPicPr>
          <p:cNvPr id="5" name="Picture 4">
            <a:extLst>
              <a:ext uri="{FF2B5EF4-FFF2-40B4-BE49-F238E27FC236}">
                <a16:creationId xmlns:a16="http://schemas.microsoft.com/office/drawing/2014/main" id="{9404360C-D8B1-41DB-BF70-488638167BA9}"/>
              </a:ext>
            </a:extLst>
          </p:cNvPr>
          <p:cNvPicPr>
            <a:picLocks noChangeAspect="1"/>
          </p:cNvPicPr>
          <p:nvPr/>
        </p:nvPicPr>
        <p:blipFill>
          <a:blip r:embed="rId3"/>
          <a:stretch>
            <a:fillRect/>
          </a:stretch>
        </p:blipFill>
        <p:spPr>
          <a:xfrm>
            <a:off x="650253" y="4019881"/>
            <a:ext cx="4169941" cy="2586908"/>
          </a:xfrm>
          <a:prstGeom prst="rect">
            <a:avLst/>
          </a:prstGeom>
        </p:spPr>
      </p:pic>
      <p:pic>
        <p:nvPicPr>
          <p:cNvPr id="6" name="Picture 5">
            <a:extLst>
              <a:ext uri="{FF2B5EF4-FFF2-40B4-BE49-F238E27FC236}">
                <a16:creationId xmlns:a16="http://schemas.microsoft.com/office/drawing/2014/main" id="{62B145ED-A79F-4E7B-8973-BCF73CEE3E84}"/>
              </a:ext>
            </a:extLst>
          </p:cNvPr>
          <p:cNvPicPr>
            <a:picLocks noChangeAspect="1"/>
          </p:cNvPicPr>
          <p:nvPr/>
        </p:nvPicPr>
        <p:blipFill>
          <a:blip r:embed="rId4"/>
          <a:stretch>
            <a:fillRect/>
          </a:stretch>
        </p:blipFill>
        <p:spPr>
          <a:xfrm>
            <a:off x="6429011" y="2160388"/>
            <a:ext cx="3209925" cy="6762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87C5CF81-0AC1-4814-BE9B-18D886CB84F7}"/>
              </a:ext>
            </a:extLst>
          </p:cNvPr>
          <p:cNvPicPr>
            <a:picLocks noChangeAspect="1"/>
          </p:cNvPicPr>
          <p:nvPr/>
        </p:nvPicPr>
        <p:blipFill>
          <a:blip r:embed="rId5"/>
          <a:stretch>
            <a:fillRect/>
          </a:stretch>
        </p:blipFill>
        <p:spPr>
          <a:xfrm>
            <a:off x="6390911" y="4157862"/>
            <a:ext cx="3248025" cy="79057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6EEF119-5113-43F3-B077-3942A3FA9D02}"/>
              </a:ext>
            </a:extLst>
          </p:cNvPr>
          <p:cNvPicPr>
            <a:picLocks noChangeAspect="1"/>
          </p:cNvPicPr>
          <p:nvPr/>
        </p:nvPicPr>
        <p:blipFill>
          <a:blip r:embed="rId6"/>
          <a:stretch>
            <a:fillRect/>
          </a:stretch>
        </p:blipFill>
        <p:spPr>
          <a:xfrm>
            <a:off x="6390911" y="5192298"/>
            <a:ext cx="3362325" cy="7048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7895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464905"/>
            <a:ext cx="5551730" cy="279876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a Client Web Part?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Exploring Project Contents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Running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Gulp tasks </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5082545" cy="369332"/>
          </a:xfrm>
          <a:prstGeom prst="rect">
            <a:avLst/>
          </a:prstGeom>
        </p:spPr>
        <p:txBody>
          <a:bodyPr wrap="none">
            <a:spAutoFit/>
          </a:bodyPr>
          <a:lstStyle/>
          <a:p>
            <a:r>
              <a:rPr lang="en-US" b="1" dirty="0">
                <a:solidFill>
                  <a:srgbClr val="7030A0"/>
                </a:solidFill>
              </a:rPr>
              <a:t>Module 5: SharePoint Framework Client Web Parts </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B01CB737-E940-4057-9EB7-B2AE8EB47108}"/>
              </a:ext>
            </a:extLst>
          </p:cNvPr>
          <p:cNvPicPr>
            <a:picLocks noChangeAspect="1"/>
          </p:cNvPicPr>
          <p:nvPr/>
        </p:nvPicPr>
        <p:blipFill>
          <a:blip r:embed="rId2"/>
          <a:stretch>
            <a:fillRect/>
          </a:stretch>
        </p:blipFill>
        <p:spPr>
          <a:xfrm>
            <a:off x="563381" y="1092473"/>
            <a:ext cx="4622573" cy="1784043"/>
          </a:xfrm>
          <a:prstGeom prst="rect">
            <a:avLst/>
          </a:prstGeom>
        </p:spPr>
      </p:pic>
      <p:pic>
        <p:nvPicPr>
          <p:cNvPr id="8" name="Picture 7">
            <a:extLst>
              <a:ext uri="{FF2B5EF4-FFF2-40B4-BE49-F238E27FC236}">
                <a16:creationId xmlns:a16="http://schemas.microsoft.com/office/drawing/2014/main" id="{0D2F46CC-9896-4CF9-BAE9-8A833CACC025}"/>
              </a:ext>
            </a:extLst>
          </p:cNvPr>
          <p:cNvPicPr>
            <a:picLocks noChangeAspect="1"/>
          </p:cNvPicPr>
          <p:nvPr/>
        </p:nvPicPr>
        <p:blipFill>
          <a:blip r:embed="rId3"/>
          <a:stretch>
            <a:fillRect/>
          </a:stretch>
        </p:blipFill>
        <p:spPr>
          <a:xfrm>
            <a:off x="563381" y="3143841"/>
            <a:ext cx="4622573" cy="1728122"/>
          </a:xfrm>
          <a:prstGeom prst="rect">
            <a:avLst/>
          </a:prstGeom>
        </p:spPr>
      </p:pic>
      <p:pic>
        <p:nvPicPr>
          <p:cNvPr id="9" name="Picture 8">
            <a:extLst>
              <a:ext uri="{FF2B5EF4-FFF2-40B4-BE49-F238E27FC236}">
                <a16:creationId xmlns:a16="http://schemas.microsoft.com/office/drawing/2014/main" id="{1D9C1538-7119-406D-A675-213EE0AE88FA}"/>
              </a:ext>
            </a:extLst>
          </p:cNvPr>
          <p:cNvPicPr>
            <a:picLocks noChangeAspect="1"/>
          </p:cNvPicPr>
          <p:nvPr/>
        </p:nvPicPr>
        <p:blipFill>
          <a:blip r:embed="rId4"/>
          <a:stretch>
            <a:fillRect/>
          </a:stretch>
        </p:blipFill>
        <p:spPr>
          <a:xfrm>
            <a:off x="563381" y="5108855"/>
            <a:ext cx="4622573" cy="1744825"/>
          </a:xfrm>
          <a:prstGeom prst="rect">
            <a:avLst/>
          </a:prstGeom>
        </p:spPr>
      </p:pic>
      <p:pic>
        <p:nvPicPr>
          <p:cNvPr id="11" name="Picture 10">
            <a:extLst>
              <a:ext uri="{FF2B5EF4-FFF2-40B4-BE49-F238E27FC236}">
                <a16:creationId xmlns:a16="http://schemas.microsoft.com/office/drawing/2014/main" id="{F2BC7B65-BE35-48F5-A3CA-802C62233D66}"/>
              </a:ext>
            </a:extLst>
          </p:cNvPr>
          <p:cNvPicPr>
            <a:picLocks noChangeAspect="1"/>
          </p:cNvPicPr>
          <p:nvPr/>
        </p:nvPicPr>
        <p:blipFill>
          <a:blip r:embed="rId5"/>
          <a:stretch>
            <a:fillRect/>
          </a:stretch>
        </p:blipFill>
        <p:spPr>
          <a:xfrm>
            <a:off x="6256337" y="1657190"/>
            <a:ext cx="3619500" cy="571500"/>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287CCE84-720A-4688-9424-32894E1B44B5}"/>
              </a:ext>
            </a:extLst>
          </p:cNvPr>
          <p:cNvPicPr>
            <a:picLocks noChangeAspect="1"/>
          </p:cNvPicPr>
          <p:nvPr/>
        </p:nvPicPr>
        <p:blipFill>
          <a:blip r:embed="rId6"/>
          <a:stretch>
            <a:fillRect/>
          </a:stretch>
        </p:blipFill>
        <p:spPr>
          <a:xfrm>
            <a:off x="6256337" y="3675624"/>
            <a:ext cx="3657600" cy="581025"/>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47DC76D1-DFBB-44F0-850D-DC5AFA5F104A}"/>
              </a:ext>
            </a:extLst>
          </p:cNvPr>
          <p:cNvPicPr>
            <a:picLocks noChangeAspect="1"/>
          </p:cNvPicPr>
          <p:nvPr/>
        </p:nvPicPr>
        <p:blipFill>
          <a:blip r:embed="rId7"/>
          <a:stretch>
            <a:fillRect/>
          </a:stretch>
        </p:blipFill>
        <p:spPr>
          <a:xfrm>
            <a:off x="6218237" y="5532678"/>
            <a:ext cx="3619499" cy="990600"/>
          </a:xfrm>
          <a:prstGeom prst="rect">
            <a:avLst/>
          </a:prstGeom>
          <a:effectLst>
            <a:outerShdw blurRad="63500" sx="102000" sy="102000" algn="ctr" rotWithShape="0">
              <a:prstClr val="black">
                <a:alpha val="40000"/>
              </a:prstClr>
            </a:outerShdw>
          </a:effectLst>
        </p:spPr>
      </p:pic>
      <p:cxnSp>
        <p:nvCxnSpPr>
          <p:cNvPr id="15" name="Straight Arrow Connector 14">
            <a:extLst>
              <a:ext uri="{FF2B5EF4-FFF2-40B4-BE49-F238E27FC236}">
                <a16:creationId xmlns:a16="http://schemas.microsoft.com/office/drawing/2014/main" id="{8FA8D2F2-C267-40EE-9752-9B3C069D679A}"/>
              </a:ext>
            </a:extLst>
          </p:cNvPr>
          <p:cNvCxnSpPr>
            <a:stCxn id="4" idx="3"/>
          </p:cNvCxnSpPr>
          <p:nvPr/>
        </p:nvCxnSpPr>
        <p:spPr>
          <a:xfrm>
            <a:off x="5185954" y="1984495"/>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572501-34CC-4D34-8A42-9A19717760F8}"/>
              </a:ext>
            </a:extLst>
          </p:cNvPr>
          <p:cNvCxnSpPr/>
          <p:nvPr/>
        </p:nvCxnSpPr>
        <p:spPr>
          <a:xfrm>
            <a:off x="5185954" y="4007902"/>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04406F-94C0-47D9-B788-7F638DB66851}"/>
              </a:ext>
            </a:extLst>
          </p:cNvPr>
          <p:cNvCxnSpPr/>
          <p:nvPr/>
        </p:nvCxnSpPr>
        <p:spPr>
          <a:xfrm>
            <a:off x="5185954" y="6027978"/>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383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B481DB5B-E4EA-4320-ADCD-70347CA8E893}"/>
              </a:ext>
            </a:extLst>
          </p:cNvPr>
          <p:cNvPicPr>
            <a:picLocks noChangeAspect="1"/>
          </p:cNvPicPr>
          <p:nvPr/>
        </p:nvPicPr>
        <p:blipFill>
          <a:blip r:embed="rId2"/>
          <a:stretch>
            <a:fillRect/>
          </a:stretch>
        </p:blipFill>
        <p:spPr>
          <a:xfrm>
            <a:off x="510071" y="995708"/>
            <a:ext cx="3813735" cy="1710688"/>
          </a:xfrm>
          <a:prstGeom prst="rect">
            <a:avLst/>
          </a:prstGeom>
        </p:spPr>
      </p:pic>
      <p:pic>
        <p:nvPicPr>
          <p:cNvPr id="5" name="Picture 4">
            <a:extLst>
              <a:ext uri="{FF2B5EF4-FFF2-40B4-BE49-F238E27FC236}">
                <a16:creationId xmlns:a16="http://schemas.microsoft.com/office/drawing/2014/main" id="{D168CCCB-B10B-47B4-940D-1534C3ECDB19}"/>
              </a:ext>
            </a:extLst>
          </p:cNvPr>
          <p:cNvPicPr>
            <a:picLocks noChangeAspect="1"/>
          </p:cNvPicPr>
          <p:nvPr/>
        </p:nvPicPr>
        <p:blipFill>
          <a:blip r:embed="rId3"/>
          <a:stretch>
            <a:fillRect/>
          </a:stretch>
        </p:blipFill>
        <p:spPr>
          <a:xfrm>
            <a:off x="510071" y="2937450"/>
            <a:ext cx="3813735" cy="1760185"/>
          </a:xfrm>
          <a:prstGeom prst="rect">
            <a:avLst/>
          </a:prstGeom>
        </p:spPr>
      </p:pic>
      <p:pic>
        <p:nvPicPr>
          <p:cNvPr id="6" name="Picture 5">
            <a:extLst>
              <a:ext uri="{FF2B5EF4-FFF2-40B4-BE49-F238E27FC236}">
                <a16:creationId xmlns:a16="http://schemas.microsoft.com/office/drawing/2014/main" id="{B5BCFE98-9C3E-4ECE-95A4-A35AB2D85B35}"/>
              </a:ext>
            </a:extLst>
          </p:cNvPr>
          <p:cNvPicPr>
            <a:picLocks noChangeAspect="1"/>
          </p:cNvPicPr>
          <p:nvPr/>
        </p:nvPicPr>
        <p:blipFill>
          <a:blip r:embed="rId4"/>
          <a:stretch>
            <a:fillRect/>
          </a:stretch>
        </p:blipFill>
        <p:spPr>
          <a:xfrm>
            <a:off x="510071" y="4926996"/>
            <a:ext cx="3813734" cy="1822056"/>
          </a:xfrm>
          <a:prstGeom prst="rect">
            <a:avLst/>
          </a:prstGeom>
        </p:spPr>
      </p:pic>
      <p:pic>
        <p:nvPicPr>
          <p:cNvPr id="7" name="Picture 6">
            <a:extLst>
              <a:ext uri="{FF2B5EF4-FFF2-40B4-BE49-F238E27FC236}">
                <a16:creationId xmlns:a16="http://schemas.microsoft.com/office/drawing/2014/main" id="{36276937-7F4F-4DF2-8D7A-B046EBBFACE8}"/>
              </a:ext>
            </a:extLst>
          </p:cNvPr>
          <p:cNvPicPr>
            <a:picLocks noChangeAspect="1"/>
          </p:cNvPicPr>
          <p:nvPr/>
        </p:nvPicPr>
        <p:blipFill>
          <a:blip r:embed="rId5"/>
          <a:stretch>
            <a:fillRect/>
          </a:stretch>
        </p:blipFill>
        <p:spPr>
          <a:xfrm>
            <a:off x="6772048" y="2694563"/>
            <a:ext cx="3333750" cy="1333500"/>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6D2520B5-21DE-46CE-8E4A-D6DF7D892828}"/>
              </a:ext>
            </a:extLst>
          </p:cNvPr>
          <p:cNvCxnSpPr>
            <a:stCxn id="3" idx="3"/>
          </p:cNvCxnSpPr>
          <p:nvPr/>
        </p:nvCxnSpPr>
        <p:spPr>
          <a:xfrm>
            <a:off x="4323806" y="1851052"/>
            <a:ext cx="2448242" cy="1086398"/>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7091D51-71B5-4681-A4BA-8EE5574EA1E5}"/>
              </a:ext>
            </a:extLst>
          </p:cNvPr>
          <p:cNvCxnSpPr>
            <a:stCxn id="5" idx="3"/>
            <a:endCxn id="7" idx="1"/>
          </p:cNvCxnSpPr>
          <p:nvPr/>
        </p:nvCxnSpPr>
        <p:spPr>
          <a:xfrm flipV="1">
            <a:off x="4323806" y="3361313"/>
            <a:ext cx="2448242" cy="45623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BD736BD-643B-4AB1-8700-C75F664DFCD2}"/>
              </a:ext>
            </a:extLst>
          </p:cNvPr>
          <p:cNvCxnSpPr>
            <a:stCxn id="6" idx="3"/>
          </p:cNvCxnSpPr>
          <p:nvPr/>
        </p:nvCxnSpPr>
        <p:spPr>
          <a:xfrm flipV="1">
            <a:off x="4323805" y="3737113"/>
            <a:ext cx="2448243" cy="2100911"/>
          </a:xfrm>
          <a:prstGeom prst="bentConnector3">
            <a:avLst>
              <a:gd name="adj1" fmla="val 5893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9257D00-B5AD-4F49-825F-91A8B03C17E7}"/>
              </a:ext>
            </a:extLst>
          </p:cNvPr>
          <p:cNvSpPr/>
          <p:nvPr/>
        </p:nvSpPr>
        <p:spPr>
          <a:xfrm>
            <a:off x="4700172" y="350916"/>
            <a:ext cx="7574653" cy="338554"/>
          </a:xfrm>
          <a:prstGeom prst="rect">
            <a:avLst/>
          </a:prstGeom>
        </p:spPr>
        <p:txBody>
          <a:bodyPr wrap="square">
            <a:spAutoFit/>
          </a:bodyPr>
          <a:lstStyle/>
          <a:p>
            <a:r>
              <a:rPr lang="en-GB" sz="1600" dirty="0">
                <a:solidFill>
                  <a:srgbClr val="6A9955"/>
                </a:solidFill>
                <a:latin typeface="Consolas" panose="020B0609020204030204" pitchFamily="49" charset="0"/>
              </a:rPr>
              <a:t>https://developer.microsoft.com/en-us/fluentui#/styles/web/icons</a:t>
            </a:r>
            <a:endParaRPr lang="en-GB" sz="1600" b="0" dirty="0">
              <a:solidFill>
                <a:srgbClr val="D4D4D4"/>
              </a:solidFill>
              <a:effectLst/>
              <a:latin typeface="Consolas" panose="020B0609020204030204" pitchFamily="49" charset="0"/>
            </a:endParaRPr>
          </a:p>
        </p:txBody>
      </p:sp>
      <p:pic>
        <p:nvPicPr>
          <p:cNvPr id="25" name="Picture 24">
            <a:extLst>
              <a:ext uri="{FF2B5EF4-FFF2-40B4-BE49-F238E27FC236}">
                <a16:creationId xmlns:a16="http://schemas.microsoft.com/office/drawing/2014/main" id="{955FE6A7-8C53-4C06-A26D-92CE1E96C7EB}"/>
              </a:ext>
            </a:extLst>
          </p:cNvPr>
          <p:cNvPicPr>
            <a:picLocks noChangeAspect="1"/>
          </p:cNvPicPr>
          <p:nvPr/>
        </p:nvPicPr>
        <p:blipFill>
          <a:blip r:embed="rId6"/>
          <a:stretch>
            <a:fillRect/>
          </a:stretch>
        </p:blipFill>
        <p:spPr>
          <a:xfrm>
            <a:off x="8508813" y="931487"/>
            <a:ext cx="3496424" cy="27531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761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6477FC70-7B0D-4DB2-89F2-F60C077F1AC0}"/>
              </a:ext>
            </a:extLst>
          </p:cNvPr>
          <p:cNvPicPr>
            <a:picLocks noChangeAspect="1"/>
          </p:cNvPicPr>
          <p:nvPr/>
        </p:nvPicPr>
        <p:blipFill>
          <a:blip r:embed="rId2"/>
          <a:stretch>
            <a:fillRect/>
          </a:stretch>
        </p:blipFill>
        <p:spPr>
          <a:xfrm>
            <a:off x="563907" y="1041056"/>
            <a:ext cx="4173991" cy="1571516"/>
          </a:xfrm>
          <a:prstGeom prst="rect">
            <a:avLst/>
          </a:prstGeom>
        </p:spPr>
      </p:pic>
      <p:pic>
        <p:nvPicPr>
          <p:cNvPr id="5" name="Picture 4">
            <a:extLst>
              <a:ext uri="{FF2B5EF4-FFF2-40B4-BE49-F238E27FC236}">
                <a16:creationId xmlns:a16="http://schemas.microsoft.com/office/drawing/2014/main" id="{4AC1E530-4D21-4930-B01A-31842B205D0F}"/>
              </a:ext>
            </a:extLst>
          </p:cNvPr>
          <p:cNvPicPr>
            <a:picLocks noChangeAspect="1"/>
          </p:cNvPicPr>
          <p:nvPr/>
        </p:nvPicPr>
        <p:blipFill>
          <a:blip r:embed="rId3"/>
          <a:stretch>
            <a:fillRect/>
          </a:stretch>
        </p:blipFill>
        <p:spPr>
          <a:xfrm>
            <a:off x="612238" y="2794432"/>
            <a:ext cx="4125659" cy="3886406"/>
          </a:xfrm>
          <a:prstGeom prst="rect">
            <a:avLst/>
          </a:prstGeom>
        </p:spPr>
      </p:pic>
      <p:pic>
        <p:nvPicPr>
          <p:cNvPr id="6" name="Picture 5">
            <a:extLst>
              <a:ext uri="{FF2B5EF4-FFF2-40B4-BE49-F238E27FC236}">
                <a16:creationId xmlns:a16="http://schemas.microsoft.com/office/drawing/2014/main" id="{B25FF34E-F967-4C8A-A75D-9B9587B17F78}"/>
              </a:ext>
            </a:extLst>
          </p:cNvPr>
          <p:cNvPicPr>
            <a:picLocks noChangeAspect="1"/>
          </p:cNvPicPr>
          <p:nvPr/>
        </p:nvPicPr>
        <p:blipFill>
          <a:blip r:embed="rId4"/>
          <a:stretch>
            <a:fillRect/>
          </a:stretch>
        </p:blipFill>
        <p:spPr>
          <a:xfrm>
            <a:off x="6218237" y="1826814"/>
            <a:ext cx="3371850" cy="4857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379E954-17E9-48B7-98B2-9460E877C8F4}"/>
              </a:ext>
            </a:extLst>
          </p:cNvPr>
          <p:cNvPicPr>
            <a:picLocks noChangeAspect="1"/>
          </p:cNvPicPr>
          <p:nvPr/>
        </p:nvPicPr>
        <p:blipFill>
          <a:blip r:embed="rId5"/>
          <a:stretch>
            <a:fillRect/>
          </a:stretch>
        </p:blipFill>
        <p:spPr>
          <a:xfrm>
            <a:off x="6218237" y="4095662"/>
            <a:ext cx="3476625" cy="923925"/>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17F37F4B-0E03-49F4-99B3-564CBCBEC2D5}"/>
              </a:ext>
            </a:extLst>
          </p:cNvPr>
          <p:cNvCxnSpPr/>
          <p:nvPr/>
        </p:nvCxnSpPr>
        <p:spPr>
          <a:xfrm>
            <a:off x="1878496" y="4095662"/>
            <a:ext cx="4339741" cy="19804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C0879-CFB5-4523-AAEA-2E1E9EA4A7AD}"/>
              </a:ext>
            </a:extLst>
          </p:cNvPr>
          <p:cNvCxnSpPr/>
          <p:nvPr/>
        </p:nvCxnSpPr>
        <p:spPr>
          <a:xfrm flipV="1">
            <a:off x="1967948" y="4737635"/>
            <a:ext cx="4250289" cy="1305356"/>
          </a:xfrm>
          <a:prstGeom prst="bentConnector3">
            <a:avLst>
              <a:gd name="adj1" fmla="val 6964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36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58EEEEE3-DDDE-45E9-A373-9BB86DFB74BE}"/>
              </a:ext>
            </a:extLst>
          </p:cNvPr>
          <p:cNvPicPr>
            <a:picLocks noChangeAspect="1"/>
          </p:cNvPicPr>
          <p:nvPr/>
        </p:nvPicPr>
        <p:blipFill>
          <a:blip r:embed="rId2"/>
          <a:stretch>
            <a:fillRect/>
          </a:stretch>
        </p:blipFill>
        <p:spPr>
          <a:xfrm>
            <a:off x="8319062" y="2823657"/>
            <a:ext cx="3686175" cy="158115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C58024B2-DE0E-433F-B923-1CD6D81A24A7}"/>
              </a:ext>
            </a:extLst>
          </p:cNvPr>
          <p:cNvPicPr>
            <a:picLocks noChangeAspect="1"/>
          </p:cNvPicPr>
          <p:nvPr/>
        </p:nvPicPr>
        <p:blipFill>
          <a:blip r:embed="rId3"/>
          <a:stretch>
            <a:fillRect/>
          </a:stretch>
        </p:blipFill>
        <p:spPr>
          <a:xfrm>
            <a:off x="600755" y="2409072"/>
            <a:ext cx="7282090" cy="2410321"/>
          </a:xfrm>
          <a:prstGeom prst="rect">
            <a:avLst/>
          </a:prstGeom>
        </p:spPr>
      </p:pic>
    </p:spTree>
    <p:extLst>
      <p:ext uri="{BB962C8B-B14F-4D97-AF65-F5344CB8AC3E}">
        <p14:creationId xmlns:p14="http://schemas.microsoft.com/office/powerpoint/2010/main" val="1678727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A73900F2-6C26-4452-AC69-121AFDD7192E}"/>
              </a:ext>
            </a:extLst>
          </p:cNvPr>
          <p:cNvPicPr>
            <a:picLocks noChangeAspect="1"/>
          </p:cNvPicPr>
          <p:nvPr/>
        </p:nvPicPr>
        <p:blipFill>
          <a:blip r:embed="rId2"/>
          <a:stretch>
            <a:fillRect/>
          </a:stretch>
        </p:blipFill>
        <p:spPr>
          <a:xfrm>
            <a:off x="573414" y="1100281"/>
            <a:ext cx="7055294" cy="4574562"/>
          </a:xfrm>
          <a:prstGeom prst="rect">
            <a:avLst/>
          </a:prstGeom>
        </p:spPr>
      </p:pic>
      <p:pic>
        <p:nvPicPr>
          <p:cNvPr id="5" name="Picture 4">
            <a:extLst>
              <a:ext uri="{FF2B5EF4-FFF2-40B4-BE49-F238E27FC236}">
                <a16:creationId xmlns:a16="http://schemas.microsoft.com/office/drawing/2014/main" id="{F339F58C-BDD4-42E1-81EB-793E0B420CE0}"/>
              </a:ext>
            </a:extLst>
          </p:cNvPr>
          <p:cNvPicPr>
            <a:picLocks noChangeAspect="1"/>
          </p:cNvPicPr>
          <p:nvPr/>
        </p:nvPicPr>
        <p:blipFill>
          <a:blip r:embed="rId3"/>
          <a:stretch>
            <a:fillRect/>
          </a:stretch>
        </p:blipFill>
        <p:spPr>
          <a:xfrm>
            <a:off x="8272136" y="1835149"/>
            <a:ext cx="3590925" cy="33242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93961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9C93EEAC-42E0-4768-80DB-11E3D534A38F}"/>
              </a:ext>
            </a:extLst>
          </p:cNvPr>
          <p:cNvPicPr>
            <a:picLocks noChangeAspect="1"/>
          </p:cNvPicPr>
          <p:nvPr/>
        </p:nvPicPr>
        <p:blipFill>
          <a:blip r:embed="rId2"/>
          <a:stretch>
            <a:fillRect/>
          </a:stretch>
        </p:blipFill>
        <p:spPr>
          <a:xfrm>
            <a:off x="5675243" y="909430"/>
            <a:ext cx="3657600" cy="363855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9A4446FE-39FF-4C38-8572-50829C388771}"/>
              </a:ext>
            </a:extLst>
          </p:cNvPr>
          <p:cNvPicPr>
            <a:picLocks noChangeAspect="1"/>
          </p:cNvPicPr>
          <p:nvPr/>
        </p:nvPicPr>
        <p:blipFill>
          <a:blip r:embed="rId3"/>
          <a:stretch>
            <a:fillRect/>
          </a:stretch>
        </p:blipFill>
        <p:spPr>
          <a:xfrm>
            <a:off x="644467" y="909430"/>
            <a:ext cx="4463110" cy="5778683"/>
          </a:xfrm>
          <a:prstGeom prst="rect">
            <a:avLst/>
          </a:prstGeom>
        </p:spPr>
      </p:pic>
      <p:sp>
        <p:nvSpPr>
          <p:cNvPr id="7" name="Rectangle 6">
            <a:extLst>
              <a:ext uri="{FF2B5EF4-FFF2-40B4-BE49-F238E27FC236}">
                <a16:creationId xmlns:a16="http://schemas.microsoft.com/office/drawing/2014/main" id="{F0178D91-FFD6-4886-8F00-10AEAD03807C}"/>
              </a:ext>
            </a:extLst>
          </p:cNvPr>
          <p:cNvSpPr/>
          <p:nvPr/>
        </p:nvSpPr>
        <p:spPr>
          <a:xfrm>
            <a:off x="5675243" y="536712"/>
            <a:ext cx="6599582" cy="307777"/>
          </a:xfrm>
          <a:prstGeom prst="rect">
            <a:avLst/>
          </a:prstGeom>
        </p:spPr>
        <p:txBody>
          <a:bodyPr wrap="square">
            <a:spAutoFit/>
          </a:bodyPr>
          <a:lstStyle/>
          <a:p>
            <a:r>
              <a:rPr lang="en-GB" sz="1400" dirty="0">
                <a:solidFill>
                  <a:srgbClr val="6A9955"/>
                </a:solidFill>
                <a:latin typeface="Consolas" panose="020B0609020204030204" pitchFamily="49" charset="0"/>
              </a:rPr>
              <a:t>https://developer.microsoft.com/en-us/fluentui#/styles/web/icons</a:t>
            </a:r>
            <a:endParaRPr lang="en-GB" sz="1400" b="0" dirty="0">
              <a:solidFill>
                <a:srgbClr val="D4D4D4"/>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FFA89EE1-CC39-4877-9C4B-F3EBEDA1046F}"/>
              </a:ext>
            </a:extLst>
          </p:cNvPr>
          <p:cNvPicPr>
            <a:picLocks noChangeAspect="1"/>
          </p:cNvPicPr>
          <p:nvPr/>
        </p:nvPicPr>
        <p:blipFill>
          <a:blip r:embed="rId4"/>
          <a:stretch>
            <a:fillRect/>
          </a:stretch>
        </p:blipFill>
        <p:spPr>
          <a:xfrm>
            <a:off x="5675243" y="4675338"/>
            <a:ext cx="4463110" cy="2012775"/>
          </a:xfrm>
          <a:prstGeom prst="rect">
            <a:avLst/>
          </a:prstGeom>
          <a:effectLst>
            <a:outerShdw blurRad="63500" sx="102000" sy="102000" algn="ctr" rotWithShape="0">
              <a:prstClr val="black">
                <a:alpha val="40000"/>
              </a:prstClr>
            </a:outerShdw>
          </a:effectLst>
        </p:spPr>
      </p:pic>
      <p:cxnSp>
        <p:nvCxnSpPr>
          <p:cNvPr id="10" name="Straight Arrow Connector 9">
            <a:extLst>
              <a:ext uri="{FF2B5EF4-FFF2-40B4-BE49-F238E27FC236}">
                <a16:creationId xmlns:a16="http://schemas.microsoft.com/office/drawing/2014/main" id="{A38BB4B8-A81E-4223-B2F0-FE61C13DFD60}"/>
              </a:ext>
            </a:extLst>
          </p:cNvPr>
          <p:cNvCxnSpPr/>
          <p:nvPr/>
        </p:nvCxnSpPr>
        <p:spPr>
          <a:xfrm>
            <a:off x="5107577" y="2226365"/>
            <a:ext cx="48815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841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Loading SharePoint Data in a SPFx web part</a:t>
            </a:r>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2805063"/>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Page Context</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Web Services Overview</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SharePoint REST API’s</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Using </a:t>
            </a:r>
            <a:r>
              <a:rPr lang="en-US" sz="2400" dirty="0" err="1">
                <a:solidFill>
                  <a:schemeClr val="tx1">
                    <a:lumMod val="65000"/>
                    <a:lumOff val="35000"/>
                  </a:schemeClr>
                </a:solidFill>
              </a:rPr>
              <a:t>HttpClient</a:t>
            </a:r>
            <a:endParaRPr lang="en-US" sz="2400" dirty="0">
              <a:solidFill>
                <a:schemeClr val="tx1">
                  <a:lumMod val="65000"/>
                  <a:lumOff val="35000"/>
                </a:schemeClr>
              </a:solidFill>
            </a:endParaRP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Loading SharePoint data</a:t>
            </a:r>
          </a:p>
        </p:txBody>
      </p:sp>
    </p:spTree>
    <p:extLst>
      <p:ext uri="{BB962C8B-B14F-4D97-AF65-F5344CB8AC3E}">
        <p14:creationId xmlns:p14="http://schemas.microsoft.com/office/powerpoint/2010/main" val="936914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6313" y="185755"/>
            <a:ext cx="9748837" cy="720725"/>
          </a:xfrm>
        </p:spPr>
        <p:txBody>
          <a:bodyPr>
            <a:normAutofit/>
          </a:bodyPr>
          <a:lstStyle/>
          <a:p>
            <a:r>
              <a:rPr lang="en-US" sz="4000" dirty="0"/>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6313" y="1287463"/>
            <a:ext cx="11460162" cy="1352550"/>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a:buFont typeface="Wingdings" panose="05000000000000000000" pitchFamily="2" charset="2"/>
              <a:buChar char="ü"/>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771590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73426" y="373063"/>
            <a:ext cx="9651724" cy="899146"/>
          </a:xfrm>
        </p:spPr>
        <p:txBody>
          <a:bodyPr>
            <a:normAutofit/>
          </a:bodyPr>
          <a:lstStyle/>
          <a:p>
            <a:r>
              <a:rPr lang="en-US" sz="4000" dirty="0"/>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133430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36104" y="373063"/>
            <a:ext cx="10089046" cy="899146"/>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526774" y="1555435"/>
            <a:ext cx="7134225" cy="4851400"/>
          </a:xfrm>
        </p:spPr>
        <p:txBody>
          <a:bodyPr>
            <a:normAutofit lnSpcReduction="10000"/>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marL="0" indent="0" algn="just">
              <a:lnSpc>
                <a:spcPct val="130000"/>
              </a:lnSpc>
              <a:buNone/>
            </a:pPr>
            <a:r>
              <a:rPr lang="en-US" sz="1400"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15950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Client Web Part?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Client-side web parts are client-side components that run in the context of a SharePoint page. Client-side web parts can be deployed to SharePoint environments that support the SharePoint Framework. You can also use modern JavaScript web frameworks, tools, and libraries to build them.</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Client-side web parts support:</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Building with HTML and JavaScript.</a:t>
            </a:r>
          </a:p>
          <a:p>
            <a:pPr lvl="1">
              <a:lnSpc>
                <a:spcPct val="130000"/>
              </a:lnSpc>
              <a:spcBef>
                <a:spcPts val="0"/>
              </a:spcBef>
              <a:buFont typeface="Wingdings" panose="05000000000000000000" pitchFamily="2" charset="2"/>
              <a:buChar char="§"/>
            </a:pPr>
            <a:r>
              <a:rPr lang="en-US" sz="1992" dirty="0"/>
              <a:t>Both SharePoint Online and on-premises environments.</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95738" y="373063"/>
            <a:ext cx="10029411" cy="630789"/>
          </a:xfrm>
        </p:spPr>
        <p:txBody>
          <a:bodyPr>
            <a:normAutofit fontScale="90000"/>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695739" y="1103243"/>
            <a:ext cx="10725151" cy="5891282"/>
          </a:xfrm>
        </p:spPr>
        <p:txBody>
          <a:bodyPr>
            <a:normAutofit fontScale="32500" lnSpcReduction="20000"/>
          </a:bodyPr>
          <a:lstStyle/>
          <a:p>
            <a:pPr algn="just">
              <a:buFont typeface="Wingdings" panose="05000000000000000000" pitchFamily="2" charset="2"/>
              <a:buChar char="ü"/>
            </a:pPr>
            <a:r>
              <a:rPr lang="en-US" sz="4000" dirty="0" err="1"/>
              <a:t>HttpClient</a:t>
            </a:r>
            <a:r>
              <a:rPr lang="en-US" sz="4000" dirty="0"/>
              <a:t> implements a basic set of features for performing REST operations against a generic service.</a:t>
            </a:r>
          </a:p>
          <a:p>
            <a:pPr lvl="1" algn="just">
              <a:lnSpc>
                <a:spcPct val="170000"/>
              </a:lnSpc>
              <a:buFont typeface="Wingdings" panose="05000000000000000000" pitchFamily="2" charset="2"/>
              <a:buChar char="ü"/>
            </a:pPr>
            <a:r>
              <a:rPr lang="en-US" sz="4000" b="1" dirty="0"/>
              <a:t>import { </a:t>
            </a:r>
            <a:r>
              <a:rPr lang="en-US" sz="4000" b="1" dirty="0" err="1"/>
              <a:t>HttpClient</a:t>
            </a:r>
            <a:r>
              <a:rPr lang="en-US" sz="4000" b="1" dirty="0"/>
              <a:t>, </a:t>
            </a:r>
            <a:r>
              <a:rPr lang="en-US" sz="4000" b="1" dirty="0" err="1"/>
              <a:t>IHttpClientOptions</a:t>
            </a:r>
            <a:r>
              <a:rPr lang="en-US" sz="4000" b="1" dirty="0"/>
              <a:t>, </a:t>
            </a:r>
            <a:r>
              <a:rPr lang="en-US" sz="4000" b="1" dirty="0" err="1"/>
              <a:t>HttpClientResponse</a:t>
            </a:r>
            <a:r>
              <a:rPr lang="en-US" sz="4000" b="1" dirty="0"/>
              <a:t> } from '@</a:t>
            </a:r>
            <a:r>
              <a:rPr lang="en-US" sz="4000" b="1" dirty="0" err="1"/>
              <a:t>microsoft</a:t>
            </a:r>
            <a:r>
              <a:rPr lang="en-US" sz="4000" b="1" dirty="0"/>
              <a:t>/</a:t>
            </a:r>
            <a:r>
              <a:rPr lang="en-US" sz="4000" b="1" dirty="0" err="1"/>
              <a:t>sp</a:t>
            </a:r>
            <a:r>
              <a:rPr lang="en-US" sz="4000" b="1" dirty="0"/>
              <a:t>-http’</a:t>
            </a:r>
          </a:p>
          <a:p>
            <a:pPr algn="just">
              <a:lnSpc>
                <a:spcPct val="170000"/>
              </a:lnSpc>
              <a:buFont typeface="Wingdings" panose="05000000000000000000" pitchFamily="2" charset="2"/>
              <a:buChar char="ü"/>
            </a:pPr>
            <a:r>
              <a:rPr lang="en-US" sz="4000" dirty="0"/>
              <a:t>If you already used the </a:t>
            </a:r>
            <a:r>
              <a:rPr lang="en-US" sz="4000" b="1" dirty="0" err="1"/>
              <a:t>HttpClient</a:t>
            </a:r>
            <a:r>
              <a:rPr lang="en-US" sz="4000" b="1" dirty="0"/>
              <a:t> and </a:t>
            </a:r>
            <a:r>
              <a:rPr lang="en-US" sz="4000" b="1" dirty="0" err="1"/>
              <a:t>SPHttpClient</a:t>
            </a:r>
            <a:r>
              <a:rPr lang="en-US" sz="4000" b="1" dirty="0"/>
              <a:t> </a:t>
            </a:r>
            <a:r>
              <a:rPr lang="en-US" sz="4000"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sz="4000" dirty="0"/>
              <a:t>If you need to make calls with other HTTP methods, you can make use of the fetch which is available on both </a:t>
            </a:r>
            <a:r>
              <a:rPr lang="en-US" sz="4000" b="1" dirty="0"/>
              <a:t>the </a:t>
            </a:r>
            <a:r>
              <a:rPr lang="en-US" sz="4000" b="1" dirty="0" err="1"/>
              <a:t>HttpClient</a:t>
            </a:r>
            <a:r>
              <a:rPr lang="en-US" sz="4000" b="1" dirty="0"/>
              <a:t> and </a:t>
            </a:r>
            <a:r>
              <a:rPr lang="en-US" sz="4000" b="1" dirty="0" err="1"/>
              <a:t>SPHttpClient</a:t>
            </a:r>
            <a:r>
              <a:rPr lang="en-US" sz="4000" b="1" dirty="0"/>
              <a:t> </a:t>
            </a:r>
            <a:r>
              <a:rPr lang="en-US" sz="4000"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sz="3400" b="1" dirty="0"/>
              <a:t>how you can make use of the fetch method and specifying the request method to perform: </a:t>
            </a:r>
            <a:r>
              <a:rPr lang="en-US" sz="3400" b="1" dirty="0" err="1"/>
              <a:t>spHttpClient</a:t>
            </a:r>
            <a:endParaRPr lang="en-US" sz="3400" b="1" dirty="0"/>
          </a:p>
          <a:p>
            <a:pPr marL="466298" lvl="1" indent="0" algn="just">
              <a:lnSpc>
                <a:spcPct val="150000"/>
              </a:lnSpc>
              <a:buNone/>
            </a:pPr>
            <a:r>
              <a:rPr lang="en-US" sz="3400" b="1" i="1" dirty="0" err="1">
                <a:solidFill>
                  <a:schemeClr val="accent6">
                    <a:lumMod val="75000"/>
                  </a:schemeClr>
                </a:solidFill>
                <a:highlight>
                  <a:srgbClr val="FFFF00"/>
                </a:highlight>
              </a:rPr>
              <a:t>this.props.context.spHttpClient.fetch</a:t>
            </a:r>
            <a:r>
              <a:rPr lang="en-US" sz="3400" b="1" i="1" dirty="0">
                <a:solidFill>
                  <a:schemeClr val="accent6">
                    <a:lumMod val="75000"/>
                  </a:schemeClr>
                </a:solidFill>
                <a:highlight>
                  <a:srgbClr val="FFFF00"/>
                </a:highlight>
              </a:rPr>
              <a:t>(</a:t>
            </a:r>
            <a:r>
              <a:rPr lang="en-US" sz="3400" b="1" i="1" dirty="0" err="1">
                <a:solidFill>
                  <a:schemeClr val="accent6">
                    <a:lumMod val="75000"/>
                  </a:schemeClr>
                </a:solidFill>
                <a:highlight>
                  <a:srgbClr val="FFFF00"/>
                </a:highlight>
              </a:rPr>
              <a:t>restUrl</a:t>
            </a:r>
            <a:r>
              <a:rPr lang="en-US" sz="3400" b="1" i="1" dirty="0">
                <a:solidFill>
                  <a:schemeClr val="accent6">
                    <a:lumMod val="75000"/>
                  </a:schemeClr>
                </a:solidFill>
                <a:highlight>
                  <a:srgbClr val="FFFF00"/>
                </a:highlight>
              </a:rPr>
              <a:t>, SPHttpClient.configurations.v1, {  </a:t>
            </a:r>
          </a:p>
          <a:p>
            <a:pPr marL="466298" lvl="1" indent="0">
              <a:lnSpc>
                <a:spcPct val="150000"/>
              </a:lnSpc>
              <a:buNone/>
            </a:pPr>
            <a:r>
              <a:rPr lang="en-US" sz="3400" b="1" i="1" dirty="0">
                <a:solidFill>
                  <a:schemeClr val="accent6">
                    <a:lumMod val="75000"/>
                  </a:schemeClr>
                </a:solidFill>
                <a:highlight>
                  <a:srgbClr val="FFFF00"/>
                </a:highlight>
              </a:rPr>
              <a:t>method: "PATCH",  </a:t>
            </a:r>
          </a:p>
          <a:p>
            <a:pPr marL="466298" lvl="1" indent="0">
              <a:lnSpc>
                <a:spcPct val="150000"/>
              </a:lnSpc>
              <a:buNone/>
            </a:pPr>
            <a:r>
              <a:rPr lang="en-US" sz="3400" b="1" i="1" dirty="0">
                <a:solidFill>
                  <a:schemeClr val="accent6">
                    <a:lumMod val="75000"/>
                  </a:schemeClr>
                </a:solidFill>
                <a:highlight>
                  <a:srgbClr val="FFFF00"/>
                </a:highlight>
              </a:rPr>
              <a:t>body: </a:t>
            </a:r>
            <a:r>
              <a:rPr lang="en-US" sz="3400" b="1" i="1" dirty="0" err="1">
                <a:solidFill>
                  <a:schemeClr val="accent6">
                    <a:lumMod val="75000"/>
                  </a:schemeClr>
                </a:solidFill>
                <a:highlight>
                  <a:srgbClr val="FFFF00"/>
                </a:highlight>
              </a:rPr>
              <a:t>JSON.stringify</a:t>
            </a:r>
            <a:r>
              <a:rPr lang="en-US" sz="3400" b="1" i="1" dirty="0">
                <a:solidFill>
                  <a:schemeClr val="accent6">
                    <a:lumMod val="75000"/>
                  </a:schemeClr>
                </a:solidFill>
                <a:highlight>
                  <a:srgbClr val="FFFF00"/>
                </a:highlight>
              </a:rPr>
              <a:t>({ </a:t>
            </a:r>
          </a:p>
          <a:p>
            <a:pPr marL="466298" lvl="1" indent="0">
              <a:lnSpc>
                <a:spcPct val="150000"/>
              </a:lnSpc>
              <a:buNone/>
            </a:pPr>
            <a:r>
              <a:rPr lang="en-US" sz="3400" b="1" i="1" dirty="0">
                <a:solidFill>
                  <a:schemeClr val="accent6">
                    <a:lumMod val="75000"/>
                  </a:schemeClr>
                </a:solidFill>
                <a:highlight>
                  <a:srgbClr val="FFFF00"/>
                </a:highlight>
              </a:rPr>
              <a:t>   "Something": "Some content to patch"  })</a:t>
            </a:r>
          </a:p>
          <a:p>
            <a:pPr marL="466298" lvl="1" indent="0">
              <a:lnSpc>
                <a:spcPct val="150000"/>
              </a:lnSpc>
              <a:buNone/>
            </a:pPr>
            <a:r>
              <a:rPr lang="en-US" sz="3400" b="1" i="1" dirty="0">
                <a:solidFill>
                  <a:schemeClr val="accent6">
                    <a:lumMod val="75000"/>
                  </a:schemeClr>
                </a:solidFill>
                <a:highlight>
                  <a:srgbClr val="FFFF00"/>
                </a:highlight>
              </a:rPr>
              <a:t>}).then((response: </a:t>
            </a:r>
            <a:r>
              <a:rPr lang="en-US" sz="3400" b="1" i="1" dirty="0" err="1">
                <a:solidFill>
                  <a:schemeClr val="accent6">
                    <a:lumMod val="75000"/>
                  </a:schemeClr>
                </a:solidFill>
                <a:highlight>
                  <a:srgbClr val="FFFF00"/>
                </a:highlight>
              </a:rPr>
              <a:t>SPHttpClientResponse</a:t>
            </a:r>
            <a:r>
              <a:rPr lang="en-US" sz="3400"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sz="3400" b="1" dirty="0"/>
              <a:t>with the </a:t>
            </a:r>
            <a:r>
              <a:rPr lang="en-US" sz="3400" b="1" dirty="0" err="1"/>
              <a:t>HttpClient</a:t>
            </a:r>
            <a:r>
              <a:rPr lang="en-US" sz="3400" b="1" dirty="0"/>
              <a:t>, but you will notice that is not that different to use:</a:t>
            </a:r>
          </a:p>
          <a:p>
            <a:pPr marL="466298" lvl="1" indent="0">
              <a:lnSpc>
                <a:spcPct val="150000"/>
              </a:lnSpc>
              <a:buNone/>
            </a:pPr>
            <a:r>
              <a:rPr lang="en-US" sz="3400" b="1" dirty="0" err="1">
                <a:solidFill>
                  <a:schemeClr val="accent6">
                    <a:lumMod val="75000"/>
                  </a:schemeClr>
                </a:solidFill>
                <a:highlight>
                  <a:srgbClr val="FFFF00"/>
                </a:highlight>
              </a:rPr>
              <a:t>this.props.context.httpClient.fetch</a:t>
            </a:r>
            <a:r>
              <a:rPr lang="en-US" sz="3400" b="1" dirty="0">
                <a:solidFill>
                  <a:schemeClr val="accent6">
                    <a:lumMod val="75000"/>
                  </a:schemeClr>
                </a:solidFill>
                <a:highlight>
                  <a:srgbClr val="FFFF00"/>
                </a:highlight>
              </a:rPr>
              <a:t>(</a:t>
            </a:r>
            <a:r>
              <a:rPr lang="en-US" sz="3400" b="1" dirty="0" err="1">
                <a:solidFill>
                  <a:schemeClr val="accent6">
                    <a:lumMod val="75000"/>
                  </a:schemeClr>
                </a:solidFill>
                <a:highlight>
                  <a:srgbClr val="FFFF00"/>
                </a:highlight>
              </a:rPr>
              <a:t>restUrl</a:t>
            </a:r>
            <a:r>
              <a:rPr lang="en-US" sz="3400" b="1" dirty="0">
                <a:solidFill>
                  <a:schemeClr val="accent6">
                    <a:lumMod val="75000"/>
                  </a:schemeClr>
                </a:solidFill>
                <a:highlight>
                  <a:srgbClr val="FFFF00"/>
                </a:highlight>
              </a:rPr>
              <a:t>, HttpClient.configurations.v1, </a:t>
            </a:r>
          </a:p>
          <a:p>
            <a:pPr marL="466298" lvl="1" indent="0">
              <a:lnSpc>
                <a:spcPct val="150000"/>
              </a:lnSpc>
              <a:buNone/>
            </a:pPr>
            <a:r>
              <a:rPr lang="en-US" sz="3400" b="1" dirty="0">
                <a:solidFill>
                  <a:schemeClr val="accent6">
                    <a:lumMod val="75000"/>
                  </a:schemeClr>
                </a:solidFill>
                <a:highlight>
                  <a:srgbClr val="FFFF00"/>
                </a:highlight>
              </a:rPr>
              <a:t>{  method: "DELETE"})</a:t>
            </a:r>
          </a:p>
          <a:p>
            <a:pPr marL="466298" lvl="1" indent="0">
              <a:lnSpc>
                <a:spcPct val="150000"/>
              </a:lnSpc>
              <a:buNone/>
            </a:pPr>
            <a:r>
              <a:rPr lang="en-US" sz="3400" b="1" dirty="0">
                <a:solidFill>
                  <a:schemeClr val="accent6">
                    <a:lumMod val="75000"/>
                  </a:schemeClr>
                </a:solidFill>
                <a:highlight>
                  <a:srgbClr val="FFFF00"/>
                </a:highlight>
              </a:rPr>
              <a:t>.then((response: </a:t>
            </a:r>
            <a:r>
              <a:rPr lang="en-US" sz="3400" b="1" dirty="0" err="1">
                <a:solidFill>
                  <a:schemeClr val="accent6">
                    <a:lumMod val="75000"/>
                  </a:schemeClr>
                </a:solidFill>
                <a:highlight>
                  <a:srgbClr val="FFFF00"/>
                </a:highlight>
              </a:rPr>
              <a:t>HttpClientResponse</a:t>
            </a:r>
            <a:r>
              <a:rPr lang="en-US" sz="3400" b="1" dirty="0">
                <a:solidFill>
                  <a:schemeClr val="accent6">
                    <a:lumMod val="75000"/>
                  </a:schemeClr>
                </a:solidFill>
                <a:highlight>
                  <a:srgbClr val="FFFF00"/>
                </a:highlight>
              </a:rPr>
              <a:t>) =&gt; {   // Do your thing</a:t>
            </a:r>
          </a:p>
          <a:p>
            <a:pPr marL="466298" lvl="1" indent="0">
              <a:lnSpc>
                <a:spcPct val="150000"/>
              </a:lnSpc>
              <a:buNone/>
            </a:pPr>
            <a:r>
              <a:rPr lang="en-US" sz="3400" b="1" dirty="0">
                <a:solidFill>
                  <a:schemeClr val="accent6">
                    <a:lumMod val="75000"/>
                  </a:schemeClr>
                </a:solidFill>
                <a:highlight>
                  <a:srgbClr val="FFFF00"/>
                </a:highlight>
              </a:rPr>
              <a:t>});</a:t>
            </a:r>
            <a:endParaRPr lang="en-US" sz="3400" b="1" dirty="0">
              <a:highlight>
                <a:srgbClr val="FFFF00"/>
              </a:highlight>
            </a:endParaRPr>
          </a:p>
        </p:txBody>
      </p:sp>
      <p:pic>
        <p:nvPicPr>
          <p:cNvPr id="4" name="Picture 3">
            <a:extLst>
              <a:ext uri="{FF2B5EF4-FFF2-40B4-BE49-F238E27FC236}">
                <a16:creationId xmlns:a16="http://schemas.microsoft.com/office/drawing/2014/main" id="{F3A80D4A-7FB6-4BB9-9643-A575A4D8EE30}"/>
              </a:ext>
            </a:extLst>
          </p:cNvPr>
          <p:cNvPicPr>
            <a:picLocks noChangeAspect="1"/>
          </p:cNvPicPr>
          <p:nvPr/>
        </p:nvPicPr>
        <p:blipFill>
          <a:blip r:embed="rId2"/>
          <a:stretch>
            <a:fillRect/>
          </a:stretch>
        </p:blipFill>
        <p:spPr>
          <a:xfrm>
            <a:off x="6139969" y="4648914"/>
            <a:ext cx="5857392" cy="1023360"/>
          </a:xfrm>
          <a:prstGeom prst="rect">
            <a:avLst/>
          </a:prstGeom>
        </p:spPr>
      </p:pic>
    </p:spTree>
    <p:extLst>
      <p:ext uri="{BB962C8B-B14F-4D97-AF65-F5344CB8AC3E}">
        <p14:creationId xmlns:p14="http://schemas.microsoft.com/office/powerpoint/2010/main" val="3513096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Property Pane Dynamic Data</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5078895" cy="2677656"/>
          </a:xfrm>
          <a:prstGeom prst="rect">
            <a:avLst/>
          </a:prstGeom>
        </p:spPr>
        <p:txBody>
          <a:bodyPr wrap="square">
            <a:spAutoFit/>
          </a:bodyPr>
          <a:lstStyle/>
          <a:p>
            <a:pPr algn="just"/>
            <a:r>
              <a:rPr lang="en-US" sz="2400" dirty="0"/>
              <a:t>Using the dynamic data capability, you can connect SharePoint Framework client-side web parts and extensions to each other and exchange information between the components. This allows you to build rich experiences and compelling end-user solutions.</a:t>
            </a:r>
          </a:p>
        </p:txBody>
      </p:sp>
      <p:pic>
        <p:nvPicPr>
          <p:cNvPr id="5" name="Picture 4">
            <a:extLst>
              <a:ext uri="{FF2B5EF4-FFF2-40B4-BE49-F238E27FC236}">
                <a16:creationId xmlns:a16="http://schemas.microsoft.com/office/drawing/2014/main" id="{4219FA23-DC5E-4898-AF04-F015C12C6EB1}"/>
              </a:ext>
            </a:extLst>
          </p:cNvPr>
          <p:cNvPicPr>
            <a:picLocks noChangeAspect="1"/>
          </p:cNvPicPr>
          <p:nvPr/>
        </p:nvPicPr>
        <p:blipFill>
          <a:blip r:embed="rId2"/>
          <a:stretch>
            <a:fillRect/>
          </a:stretch>
        </p:blipFill>
        <p:spPr>
          <a:xfrm>
            <a:off x="6131173" y="1798982"/>
            <a:ext cx="6305301" cy="3693327"/>
          </a:xfrm>
          <a:prstGeom prst="rect">
            <a:avLst/>
          </a:prstGeom>
          <a:effectLst>
            <a:outerShdw blurRad="76200" dist="63500" dir="2700000" algn="tl" rotWithShape="0">
              <a:schemeClr val="tx1">
                <a:lumMod val="50000"/>
                <a:lumOff val="50000"/>
                <a:alpha val="40000"/>
              </a:schemeClr>
            </a:outerShdw>
          </a:effectLst>
        </p:spPr>
      </p:pic>
    </p:spTree>
    <p:extLst>
      <p:ext uri="{BB962C8B-B14F-4D97-AF65-F5344CB8AC3E}">
        <p14:creationId xmlns:p14="http://schemas.microsoft.com/office/powerpoint/2010/main" val="780503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Custom property Pane controls</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10575234" cy="1938992"/>
          </a:xfrm>
          <a:prstGeom prst="rect">
            <a:avLst/>
          </a:prstGeom>
        </p:spPr>
        <p:txBody>
          <a:bodyPr wrap="square">
            <a:spAutoFit/>
          </a:bodyPr>
          <a:lstStyle/>
          <a:p>
            <a:pPr algn="just"/>
            <a:r>
              <a:rPr lang="en-US" sz="2400" dirty="0"/>
              <a:t>The SharePoint Framework contains a set of standard controls for the property pane. But sometimes you need additional functionality beyond the basic controls. You might need asynchronous updates to the data on a control or a specific user interface. Build a custom control for the property pane to get the functionality you need.</a:t>
            </a:r>
          </a:p>
        </p:txBody>
      </p:sp>
      <p:sp>
        <p:nvSpPr>
          <p:cNvPr id="4" name="Rectangle 3">
            <a:extLst>
              <a:ext uri="{FF2B5EF4-FFF2-40B4-BE49-F238E27FC236}">
                <a16:creationId xmlns:a16="http://schemas.microsoft.com/office/drawing/2014/main" id="{4D88045F-D5E1-499E-84D9-DB81C0B152DF}"/>
              </a:ext>
            </a:extLst>
          </p:cNvPr>
          <p:cNvSpPr/>
          <p:nvPr/>
        </p:nvSpPr>
        <p:spPr>
          <a:xfrm>
            <a:off x="755375" y="4025348"/>
            <a:ext cx="2782956" cy="1858617"/>
          </a:xfrm>
          <a:prstGeom prst="rect">
            <a:avLst/>
          </a:prstGeom>
          <a:gradFill>
            <a:gsLst>
              <a:gs pos="0">
                <a:srgbClr val="C00000"/>
              </a:gs>
              <a:gs pos="50000">
                <a:srgbClr val="C00000"/>
              </a:gs>
              <a:gs pos="100000">
                <a:srgbClr val="C00000"/>
              </a:gs>
            </a:gsLst>
          </a:gradFill>
          <a:scene3d>
            <a:camera prst="perspectiveRelaxedModerately"/>
            <a:lightRig rig="threePt" dir="t"/>
          </a:scene3d>
          <a:sp3d prstMaterial="softEdge"/>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When we have requirement for custom user experience</a:t>
            </a:r>
            <a:endParaRPr lang="en-GB" dirty="0"/>
          </a:p>
        </p:txBody>
      </p:sp>
      <p:sp>
        <p:nvSpPr>
          <p:cNvPr id="7" name="Rectangle 6">
            <a:extLst>
              <a:ext uri="{FF2B5EF4-FFF2-40B4-BE49-F238E27FC236}">
                <a16:creationId xmlns:a16="http://schemas.microsoft.com/office/drawing/2014/main" id="{1579AF63-322C-412A-8889-5E27292A2C77}"/>
              </a:ext>
            </a:extLst>
          </p:cNvPr>
          <p:cNvSpPr/>
          <p:nvPr/>
        </p:nvSpPr>
        <p:spPr>
          <a:xfrm>
            <a:off x="4585253" y="4025347"/>
            <a:ext cx="2782956" cy="1858617"/>
          </a:xfrm>
          <a:prstGeom prst="rect">
            <a:avLst/>
          </a:prstGeom>
          <a:gradFill>
            <a:gsLst>
              <a:gs pos="0">
                <a:srgbClr val="005A9E"/>
              </a:gs>
              <a:gs pos="50000">
                <a:srgbClr val="005A9E"/>
              </a:gs>
              <a:gs pos="100000">
                <a:srgbClr val="005A9E"/>
              </a:gs>
            </a:gsLst>
          </a:gradFill>
          <a:scene3d>
            <a:camera prst="perspectiveRelaxedModerately"/>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More complex to implement than just using out of box stuff</a:t>
            </a:r>
            <a:endParaRPr lang="en-GB" dirty="0"/>
          </a:p>
        </p:txBody>
      </p:sp>
      <p:sp>
        <p:nvSpPr>
          <p:cNvPr id="8" name="Rectangle 7">
            <a:extLst>
              <a:ext uri="{FF2B5EF4-FFF2-40B4-BE49-F238E27FC236}">
                <a16:creationId xmlns:a16="http://schemas.microsoft.com/office/drawing/2014/main" id="{54AB45B0-5284-4B94-8721-93D38D5BD2DA}"/>
              </a:ext>
            </a:extLst>
          </p:cNvPr>
          <p:cNvSpPr/>
          <p:nvPr/>
        </p:nvSpPr>
        <p:spPr>
          <a:xfrm>
            <a:off x="8547653" y="4025346"/>
            <a:ext cx="2782956" cy="1858617"/>
          </a:xfrm>
          <a:prstGeom prst="rect">
            <a:avLst/>
          </a:prstGeom>
          <a:gradFill>
            <a:gsLst>
              <a:gs pos="0">
                <a:schemeClr val="accent6">
                  <a:lumMod val="75000"/>
                </a:schemeClr>
              </a:gs>
              <a:gs pos="50000">
                <a:schemeClr val="accent6">
                  <a:lumMod val="75000"/>
                </a:schemeClr>
              </a:gs>
              <a:gs pos="100000">
                <a:schemeClr val="accent6">
                  <a:lumMod val="75000"/>
                </a:schemeClr>
              </a:gs>
            </a:gsLst>
          </a:gradFill>
          <a:scene3d>
            <a:camera prst="perspectiveRelaxedModerately"/>
            <a:lightRig rig="threePt" dir="t"/>
          </a:scene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When custom control used, you can get reusability and isolation of the code </a:t>
            </a:r>
            <a:endParaRPr lang="en-GB" dirty="0"/>
          </a:p>
        </p:txBody>
      </p:sp>
    </p:spTree>
    <p:extLst>
      <p:ext uri="{BB962C8B-B14F-4D97-AF65-F5344CB8AC3E}">
        <p14:creationId xmlns:p14="http://schemas.microsoft.com/office/powerpoint/2010/main" val="1743998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What you need to implement for custom control</a:t>
            </a:r>
            <a:endParaRPr lang="en-US" sz="4000" b="1" dirty="0"/>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t>Property interfaces for configuring the control</a:t>
            </a:r>
          </a:p>
          <a:p>
            <a:pPr marL="285750" indent="-285750" algn="just">
              <a:buFont typeface="Wingdings" panose="05000000000000000000" pitchFamily="2" charset="2"/>
              <a:buChar char="ü"/>
            </a:pPr>
            <a:r>
              <a:rPr lang="en-US" sz="2400" dirty="0"/>
              <a:t>Property interfaces for implementing the control</a:t>
            </a:r>
          </a:p>
          <a:p>
            <a:pPr marL="285750" indent="-285750" algn="just">
              <a:buFont typeface="Wingdings" panose="05000000000000000000" pitchFamily="2" charset="2"/>
              <a:buChar char="ü"/>
            </a:pPr>
            <a:endParaRPr lang="en-GB" sz="2400" dirty="0"/>
          </a:p>
        </p:txBody>
      </p:sp>
      <p:sp>
        <p:nvSpPr>
          <p:cNvPr id="4" name="Rectangle 3">
            <a:extLst>
              <a:ext uri="{FF2B5EF4-FFF2-40B4-BE49-F238E27FC236}">
                <a16:creationId xmlns:a16="http://schemas.microsoft.com/office/drawing/2014/main" id="{08884B7D-FEDC-4DCF-8058-93D911504828}"/>
              </a:ext>
            </a:extLst>
          </p:cNvPr>
          <p:cNvSpPr/>
          <p:nvPr/>
        </p:nvSpPr>
        <p:spPr>
          <a:xfrm>
            <a:off x="745435" y="3497262"/>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Property Pane</a:t>
            </a:r>
          </a:p>
        </p:txBody>
      </p:sp>
      <p:sp>
        <p:nvSpPr>
          <p:cNvPr id="7" name="Rectangle 6">
            <a:extLst>
              <a:ext uri="{FF2B5EF4-FFF2-40B4-BE49-F238E27FC236}">
                <a16:creationId xmlns:a16="http://schemas.microsoft.com/office/drawing/2014/main" id="{F1AC77BC-0E19-40AF-AD59-C22BE187586D}"/>
              </a:ext>
            </a:extLst>
          </p:cNvPr>
          <p:cNvSpPr/>
          <p:nvPr/>
        </p:nvSpPr>
        <p:spPr>
          <a:xfrm>
            <a:off x="4565374" y="3497261"/>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Custom Control</a:t>
            </a:r>
          </a:p>
        </p:txBody>
      </p:sp>
      <p:sp>
        <p:nvSpPr>
          <p:cNvPr id="8" name="Rectangle 7">
            <a:extLst>
              <a:ext uri="{FF2B5EF4-FFF2-40B4-BE49-F238E27FC236}">
                <a16:creationId xmlns:a16="http://schemas.microsoft.com/office/drawing/2014/main" id="{A2EF0978-AD17-4537-A6B1-93422E7182F6}"/>
              </a:ext>
            </a:extLst>
          </p:cNvPr>
          <p:cNvSpPr/>
          <p:nvPr/>
        </p:nvSpPr>
        <p:spPr>
          <a:xfrm>
            <a:off x="8396218" y="3495948"/>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Consumer of Control</a:t>
            </a:r>
          </a:p>
        </p:txBody>
      </p:sp>
      <p:cxnSp>
        <p:nvCxnSpPr>
          <p:cNvPr id="10" name="Straight Arrow Connector 9">
            <a:extLst>
              <a:ext uri="{FF2B5EF4-FFF2-40B4-BE49-F238E27FC236}">
                <a16:creationId xmlns:a16="http://schemas.microsoft.com/office/drawing/2014/main" id="{9BA77E38-0F89-4259-B354-F1B30940E34C}"/>
              </a:ext>
            </a:extLst>
          </p:cNvPr>
          <p:cNvCxnSpPr>
            <a:stCxn id="4" idx="3"/>
            <a:endCxn id="7" idx="1"/>
          </p:cNvCxnSpPr>
          <p:nvPr/>
        </p:nvCxnSpPr>
        <p:spPr>
          <a:xfrm flipV="1">
            <a:off x="2941983" y="3741426"/>
            <a:ext cx="1623391" cy="1"/>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C2C809-F6CB-4695-B652-54356D9DA0E4}"/>
              </a:ext>
            </a:extLst>
          </p:cNvPr>
          <p:cNvCxnSpPr>
            <a:cxnSpLocks/>
            <a:stCxn id="8" idx="1"/>
          </p:cNvCxnSpPr>
          <p:nvPr/>
        </p:nvCxnSpPr>
        <p:spPr>
          <a:xfrm flipH="1">
            <a:off x="6761922" y="3740113"/>
            <a:ext cx="1634296" cy="131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B802A9-4E1F-4693-9094-1CA94C60428E}"/>
              </a:ext>
            </a:extLst>
          </p:cNvPr>
          <p:cNvSpPr/>
          <p:nvPr/>
        </p:nvSpPr>
        <p:spPr>
          <a:xfrm>
            <a:off x="1843709" y="4878303"/>
            <a:ext cx="3703637" cy="13020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Property pane requires </a:t>
            </a:r>
            <a:r>
              <a:rPr lang="en-US" dirty="0" err="1"/>
              <a:t>IPropertyPaneCustomFieldProps</a:t>
            </a:r>
            <a:r>
              <a:rPr lang="en-US" dirty="0"/>
              <a:t> and you want to implement your own property interface for your control</a:t>
            </a:r>
            <a:endParaRPr lang="en-GB" dirty="0"/>
          </a:p>
        </p:txBody>
      </p:sp>
      <p:cxnSp>
        <p:nvCxnSpPr>
          <p:cNvPr id="17" name="Connector: Elbow 16">
            <a:extLst>
              <a:ext uri="{FF2B5EF4-FFF2-40B4-BE49-F238E27FC236}">
                <a16:creationId xmlns:a16="http://schemas.microsoft.com/office/drawing/2014/main" id="{6344C025-BE3B-4AA8-8EE3-BF0AB3FE0A5E}"/>
              </a:ext>
            </a:extLst>
          </p:cNvPr>
          <p:cNvCxnSpPr>
            <a:cxnSpLocks/>
            <a:endCxn id="15" idx="0"/>
          </p:cNvCxnSpPr>
          <p:nvPr/>
        </p:nvCxnSpPr>
        <p:spPr>
          <a:xfrm rot="16200000" flipH="1">
            <a:off x="3248514" y="4431289"/>
            <a:ext cx="894026" cy="1"/>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7F77DC-D570-4E28-A229-41ECB7336D7D}"/>
              </a:ext>
            </a:extLst>
          </p:cNvPr>
          <p:cNvSpPr/>
          <p:nvPr/>
        </p:nvSpPr>
        <p:spPr>
          <a:xfrm>
            <a:off x="6294093" y="4931107"/>
            <a:ext cx="2571612" cy="12426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control exposes wanted properties, which can be configured on the control</a:t>
            </a:r>
            <a:endParaRPr lang="en-GB" dirty="0"/>
          </a:p>
        </p:txBody>
      </p:sp>
      <p:cxnSp>
        <p:nvCxnSpPr>
          <p:cNvPr id="21" name="Connector: Elbow 20">
            <a:extLst>
              <a:ext uri="{FF2B5EF4-FFF2-40B4-BE49-F238E27FC236}">
                <a16:creationId xmlns:a16="http://schemas.microsoft.com/office/drawing/2014/main" id="{EACAB747-7D29-4072-94EF-B279942A5576}"/>
              </a:ext>
            </a:extLst>
          </p:cNvPr>
          <p:cNvCxnSpPr>
            <a:cxnSpLocks/>
          </p:cNvCxnSpPr>
          <p:nvPr/>
        </p:nvCxnSpPr>
        <p:spPr>
          <a:xfrm rot="5400000">
            <a:off x="7029810" y="4410179"/>
            <a:ext cx="1041855" cy="3"/>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577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4BA2877A-056C-4D40-8A13-FDDB942D9E77}"/>
              </a:ext>
            </a:extLst>
          </p:cNvPr>
          <p:cNvPicPr>
            <a:picLocks noChangeAspect="1"/>
          </p:cNvPicPr>
          <p:nvPr/>
        </p:nvPicPr>
        <p:blipFill>
          <a:blip r:embed="rId2"/>
          <a:stretch>
            <a:fillRect/>
          </a:stretch>
        </p:blipFill>
        <p:spPr>
          <a:xfrm>
            <a:off x="8508324" y="2827382"/>
            <a:ext cx="3590925" cy="1000125"/>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C0D7820C-C269-470D-81D5-BAE7C21A5256}"/>
              </a:ext>
            </a:extLst>
          </p:cNvPr>
          <p:cNvPicPr>
            <a:picLocks noChangeAspect="1"/>
          </p:cNvPicPr>
          <p:nvPr/>
        </p:nvPicPr>
        <p:blipFill>
          <a:blip r:embed="rId3"/>
          <a:stretch>
            <a:fillRect/>
          </a:stretch>
        </p:blipFill>
        <p:spPr>
          <a:xfrm>
            <a:off x="555417" y="1131541"/>
            <a:ext cx="3590925" cy="1569205"/>
          </a:xfrm>
          <a:prstGeom prst="rect">
            <a:avLst/>
          </a:prstGeom>
        </p:spPr>
      </p:pic>
      <p:pic>
        <p:nvPicPr>
          <p:cNvPr id="7" name="Picture 6">
            <a:extLst>
              <a:ext uri="{FF2B5EF4-FFF2-40B4-BE49-F238E27FC236}">
                <a16:creationId xmlns:a16="http://schemas.microsoft.com/office/drawing/2014/main" id="{317831FF-7344-4C11-A4D7-65EFEF926FC6}"/>
              </a:ext>
            </a:extLst>
          </p:cNvPr>
          <p:cNvPicPr>
            <a:picLocks noChangeAspect="1"/>
          </p:cNvPicPr>
          <p:nvPr/>
        </p:nvPicPr>
        <p:blipFill>
          <a:blip r:embed="rId4"/>
          <a:stretch>
            <a:fillRect/>
          </a:stretch>
        </p:blipFill>
        <p:spPr>
          <a:xfrm>
            <a:off x="4422774" y="1131541"/>
            <a:ext cx="3823445" cy="1569205"/>
          </a:xfrm>
          <a:prstGeom prst="rect">
            <a:avLst/>
          </a:prstGeom>
        </p:spPr>
      </p:pic>
      <p:pic>
        <p:nvPicPr>
          <p:cNvPr id="8" name="Picture 7">
            <a:extLst>
              <a:ext uri="{FF2B5EF4-FFF2-40B4-BE49-F238E27FC236}">
                <a16:creationId xmlns:a16="http://schemas.microsoft.com/office/drawing/2014/main" id="{E58236B6-794B-4240-BA30-4E0E0EB504CB}"/>
              </a:ext>
            </a:extLst>
          </p:cNvPr>
          <p:cNvPicPr>
            <a:picLocks noChangeAspect="1"/>
          </p:cNvPicPr>
          <p:nvPr/>
        </p:nvPicPr>
        <p:blipFill>
          <a:blip r:embed="rId5"/>
          <a:stretch>
            <a:fillRect/>
          </a:stretch>
        </p:blipFill>
        <p:spPr>
          <a:xfrm>
            <a:off x="480749" y="3090248"/>
            <a:ext cx="7770446" cy="3023170"/>
          </a:xfrm>
          <a:prstGeom prst="rect">
            <a:avLst/>
          </a:prstGeom>
        </p:spPr>
      </p:pic>
    </p:spTree>
    <p:extLst>
      <p:ext uri="{BB962C8B-B14F-4D97-AF65-F5344CB8AC3E}">
        <p14:creationId xmlns:p14="http://schemas.microsoft.com/office/powerpoint/2010/main" val="689026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366195" cy="1200329"/>
          </a:xfrm>
          <a:prstGeom prst="rect">
            <a:avLst/>
          </a:prstGeom>
        </p:spPr>
        <p:txBody>
          <a:bodyPr wrap="none">
            <a:spAutoFit/>
          </a:bodyPr>
          <a:lstStyle/>
          <a:p>
            <a:r>
              <a:rPr lang="en-US" dirty="0"/>
              <a:t>Lab 9 – Create a Web Part with all Properties</a:t>
            </a:r>
          </a:p>
          <a:p>
            <a:r>
              <a:rPr lang="en-US" dirty="0"/>
              <a:t>Lab 10 – Radio Button Properties</a:t>
            </a:r>
          </a:p>
          <a:p>
            <a:r>
              <a:rPr lang="en-US" dirty="0"/>
              <a:t>Lab 11 – Loading SharePoint data</a:t>
            </a:r>
          </a:p>
          <a:p>
            <a:r>
              <a:rPr lang="en-US" dirty="0"/>
              <a:t>Lab 12 – Custom Properties</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200978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https://www.youtube.com/channel/UC4JieFHDrN0elIYtZDktZSg</a:t>
            </a:r>
            <a:endParaRPr lang="en-GB" sz="1600" dirty="0"/>
          </a:p>
          <a:p>
            <a:pPr algn="just">
              <a:lnSpc>
                <a:spcPct val="110000"/>
              </a:lnSpc>
              <a:buFont typeface="Wingdings" panose="05000000000000000000" pitchFamily="2" charset="2"/>
              <a:buChar char="ü"/>
            </a:pPr>
            <a:r>
              <a:rPr lang="en-GB" sz="1600" dirty="0">
                <a:hlinkClick r:id="rId5"/>
              </a:rPr>
              <a:t>https://www.youtube.com/channel/UC_mKdhw-V6CeCM7gTo_Iy7w</a:t>
            </a:r>
            <a:r>
              <a:rPr lang="en-GB" sz="1600" dirty="0"/>
              <a:t> </a:t>
            </a:r>
            <a:endParaRPr lang="en-US" sz="1600" dirty="0"/>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Creating a SPFx Project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dirty="0"/>
              <a:t>To begin with the development, just make sure that you have the latest </a:t>
            </a:r>
            <a:r>
              <a:rPr lang="en-US" sz="2400" dirty="0" err="1"/>
              <a:t>node,yeoman</a:t>
            </a:r>
            <a:r>
              <a:rPr lang="en-US" sz="2400" dirty="0"/>
              <a:t>, gulp and yeoman SharePoint generator are installed in your machine. These are needed to ensure your machine’s suitability for the development of SharePoint framework offered by Microsoft.</a:t>
            </a:r>
          </a:p>
          <a:p>
            <a:pPr>
              <a:lnSpc>
                <a:spcPct val="130000"/>
              </a:lnSpc>
              <a:spcBef>
                <a:spcPts val="0"/>
              </a:spcBef>
              <a:buFont typeface="Wingdings" panose="05000000000000000000" pitchFamily="2" charset="2"/>
              <a:buChar char="ü"/>
            </a:pPr>
            <a:endParaRPr lang="en-GB" dirty="0"/>
          </a:p>
        </p:txBody>
      </p:sp>
    </p:spTree>
    <p:extLst>
      <p:ext uri="{BB962C8B-B14F-4D97-AF65-F5344CB8AC3E}">
        <p14:creationId xmlns:p14="http://schemas.microsoft.com/office/powerpoint/2010/main" val="353681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err="1"/>
              <a:t>Node_modules</a:t>
            </a:r>
            <a:r>
              <a:rPr lang="en-US" sz="4000" dirty="0"/>
              <a:t>, </a:t>
            </a:r>
            <a:r>
              <a:rPr lang="en-US" sz="4000" dirty="0" err="1"/>
              <a:t>Package.json</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fontScale="92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400" dirty="0"/>
              <a:t>Any SharePoint Framework (SPFx) solution that does something useful will use external JavaScript libraries – whether bigger frameworks such as React or Angular, or smaller, more focused libraries such as </a:t>
            </a:r>
            <a:r>
              <a:rPr lang="en-US" sz="2400" dirty="0" err="1"/>
              <a:t>LoDash</a:t>
            </a:r>
            <a:r>
              <a:rPr lang="en-US" sz="2400" dirty="0"/>
              <a:t>, moment.js or something else.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SPFx is based on a node.js-based web stack, the best way to integrate such libraries into your solution is usually to add them from npm, the internet-based package manager for JavaScript.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Npm is effectively an equivalent of NuGet in the .NET world. Once you’re set up with npm, a developer simply runs npm install </a:t>
            </a:r>
            <a:r>
              <a:rPr lang="en-US" sz="2400" dirty="0" err="1"/>
              <a:t>jquery</a:t>
            </a:r>
            <a:r>
              <a:rPr lang="en-US" sz="2400" dirty="0"/>
              <a:t> [or whatever] and the source code for the package will be added to your application’s files.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As is normal with node development, the library is added under the “</a:t>
            </a:r>
            <a:r>
              <a:rPr lang="en-US" sz="2400" b="1" dirty="0" err="1"/>
              <a:t>node_modules</a:t>
            </a:r>
            <a:r>
              <a:rPr lang="en-US" sz="2400" dirty="0"/>
              <a:t>” subfolder, and it can now be referenced in your code.</a:t>
            </a:r>
            <a:endParaRPr lang="en-GB" dirty="0"/>
          </a:p>
        </p:txBody>
      </p:sp>
    </p:spTree>
    <p:extLst>
      <p:ext uri="{BB962C8B-B14F-4D97-AF65-F5344CB8AC3E}">
        <p14:creationId xmlns:p14="http://schemas.microsoft.com/office/powerpoint/2010/main" val="93754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The role of the </a:t>
            </a:r>
            <a:r>
              <a:rPr lang="en-US" b="1" dirty="0" err="1"/>
              <a:t>node_modules</a:t>
            </a:r>
            <a:r>
              <a:rPr lang="en-US" b="1" dirty="0"/>
              <a:t> </a:t>
            </a:r>
            <a:r>
              <a:rPr lang="en-US" dirty="0"/>
              <a:t>folder</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dirty="0"/>
              <a:t>The </a:t>
            </a:r>
            <a:r>
              <a:rPr lang="en-US" dirty="0" err="1"/>
              <a:t>node_modules</a:t>
            </a:r>
            <a:r>
              <a:rPr lang="en-US" dirty="0"/>
              <a:t> folder stores all your dependencies. So, it’s a tree structure which can be quite deep. An app which uses jQuery and React for example.</a:t>
            </a:r>
            <a:endParaRPr lang="en-GB" dirty="0"/>
          </a:p>
        </p:txBody>
      </p:sp>
      <p:pic>
        <p:nvPicPr>
          <p:cNvPr id="3" name="Picture 2">
            <a:extLst>
              <a:ext uri="{FF2B5EF4-FFF2-40B4-BE49-F238E27FC236}">
                <a16:creationId xmlns:a16="http://schemas.microsoft.com/office/drawing/2014/main" id="{84ECC283-6C83-4F8D-8802-BA91B1117643}"/>
              </a:ext>
            </a:extLst>
          </p:cNvPr>
          <p:cNvPicPr>
            <a:picLocks noChangeAspect="1"/>
          </p:cNvPicPr>
          <p:nvPr/>
        </p:nvPicPr>
        <p:blipFill>
          <a:blip r:embed="rId2"/>
          <a:stretch>
            <a:fillRect/>
          </a:stretch>
        </p:blipFill>
        <p:spPr>
          <a:xfrm>
            <a:off x="7838844" y="1417022"/>
            <a:ext cx="1692782" cy="50500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723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Ensuring dependencies are tracked with </a:t>
            </a:r>
            <a:r>
              <a:rPr lang="en-US" sz="4000" b="1" dirty="0" err="1"/>
              <a:t>package.json</a:t>
            </a:r>
            <a:endParaRPr lang="en-US" sz="4000" b="1"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dirty="0"/>
              <a:t>If the </a:t>
            </a:r>
            <a:r>
              <a:rPr lang="en-US" b="1" dirty="0"/>
              <a:t>--save</a:t>
            </a:r>
            <a:r>
              <a:rPr lang="en-US" dirty="0"/>
              <a:t> flag is also specified when adding a package with </a:t>
            </a:r>
            <a:r>
              <a:rPr lang="en-US" b="1" dirty="0"/>
              <a:t>npm install</a:t>
            </a:r>
            <a:r>
              <a:rPr lang="en-US" dirty="0"/>
              <a:t>, an entry is written into the </a:t>
            </a:r>
            <a:r>
              <a:rPr lang="en-US" b="1" dirty="0" err="1"/>
              <a:t>package.json</a:t>
            </a:r>
            <a:r>
              <a:rPr lang="en-US" dirty="0"/>
              <a:t> file in the application’s directory. This goes into the “dependencies” section of the file, and will look something like this:</a:t>
            </a:r>
            <a:endParaRPr lang="en-GB" dirty="0"/>
          </a:p>
        </p:txBody>
      </p:sp>
      <p:pic>
        <p:nvPicPr>
          <p:cNvPr id="5" name="Picture 4">
            <a:extLst>
              <a:ext uri="{FF2B5EF4-FFF2-40B4-BE49-F238E27FC236}">
                <a16:creationId xmlns:a16="http://schemas.microsoft.com/office/drawing/2014/main" id="{CB0A44B3-D7F3-4B2B-AA43-972860709DAC}"/>
              </a:ext>
            </a:extLst>
          </p:cNvPr>
          <p:cNvPicPr>
            <a:picLocks noChangeAspect="1"/>
          </p:cNvPicPr>
          <p:nvPr/>
        </p:nvPicPr>
        <p:blipFill>
          <a:blip r:embed="rId2"/>
          <a:stretch>
            <a:fillRect/>
          </a:stretch>
        </p:blipFill>
        <p:spPr>
          <a:xfrm>
            <a:off x="7344413" y="742040"/>
            <a:ext cx="4175040" cy="6103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4119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429324" cy="369332"/>
          </a:xfrm>
          <a:prstGeom prst="rect">
            <a:avLst/>
          </a:prstGeom>
        </p:spPr>
        <p:txBody>
          <a:bodyPr wrap="none">
            <a:spAutoFit/>
          </a:bodyPr>
          <a:lstStyle/>
          <a:p>
            <a:r>
              <a:rPr lang="en-US" dirty="0"/>
              <a:t>Lab 8 – Create a Webpart with TypeScript with JSON as Data source</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2051076"/>
            <a:ext cx="5551730" cy="3369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Client Web 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Adding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Preconfigured Entries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Dynamic Data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Custom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Advanced Configuration</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643092" y="1392742"/>
            <a:ext cx="3749744" cy="369332"/>
          </a:xfrm>
          <a:prstGeom prst="rect">
            <a:avLst/>
          </a:prstGeom>
        </p:spPr>
        <p:txBody>
          <a:bodyPr wrap="none">
            <a:spAutoFit/>
          </a:bodyPr>
          <a:lstStyle/>
          <a:p>
            <a:r>
              <a:rPr lang="en-US" b="1" dirty="0">
                <a:solidFill>
                  <a:srgbClr val="7030A0"/>
                </a:solidFill>
              </a:rPr>
              <a:t>Module 6: Client Web Part Properties</a:t>
            </a:r>
            <a:endParaRPr lang="en-GB" dirty="0"/>
          </a:p>
        </p:txBody>
      </p:sp>
    </p:spTree>
    <p:extLst>
      <p:ext uri="{BB962C8B-B14F-4D97-AF65-F5344CB8AC3E}">
        <p14:creationId xmlns:p14="http://schemas.microsoft.com/office/powerpoint/2010/main" val="182669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1217</TotalTime>
  <Words>2461</Words>
  <Application>Microsoft Office PowerPoint</Application>
  <PresentationFormat>Custom</PresentationFormat>
  <Paragraphs>275</Paragraphs>
  <Slides>37</Slides>
  <Notes>5</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37</vt:i4>
      </vt:variant>
    </vt:vector>
  </HeadingPairs>
  <TitlesOfParts>
    <vt:vector size="53"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M5 &amp; M6</vt:lpstr>
      <vt:lpstr>Agenda</vt:lpstr>
      <vt:lpstr>PowerPoint Presentation</vt:lpstr>
      <vt:lpstr>PowerPoint Presentation</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 Context</vt:lpstr>
      <vt:lpstr>Page Context …</vt:lpstr>
      <vt:lpstr>SharePoint REST API’s</vt:lpstr>
      <vt:lpstr>Using HttpClient</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83</cp:revision>
  <dcterms:created xsi:type="dcterms:W3CDTF">2020-06-20T06:26:35Z</dcterms:created>
  <dcterms:modified xsi:type="dcterms:W3CDTF">2021-04-06T08:37:54Z</dcterms:modified>
</cp:coreProperties>
</file>